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5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3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333" r:id="rId16"/>
    <p:sldId id="429" r:id="rId17"/>
    <p:sldId id="430" r:id="rId18"/>
    <p:sldId id="607" r:id="rId19"/>
    <p:sldId id="511" r:id="rId20"/>
    <p:sldId id="386" r:id="rId21"/>
    <p:sldId id="370" r:id="rId22"/>
    <p:sldId id="371" r:id="rId23"/>
    <p:sldId id="530" r:id="rId24"/>
    <p:sldId id="624" r:id="rId25"/>
    <p:sldId id="532" r:id="rId26"/>
    <p:sldId id="535" r:id="rId27"/>
    <p:sldId id="536" r:id="rId28"/>
    <p:sldId id="270" r:id="rId29"/>
    <p:sldId id="632" r:id="rId30"/>
    <p:sldId id="274" r:id="rId31"/>
    <p:sldId id="286" r:id="rId32"/>
    <p:sldId id="628" r:id="rId33"/>
    <p:sldId id="564" r:id="rId34"/>
    <p:sldId id="629" r:id="rId35"/>
    <p:sldId id="630" r:id="rId36"/>
    <p:sldId id="631" r:id="rId37"/>
    <p:sldId id="300" r:id="rId38"/>
    <p:sldId id="625" r:id="rId39"/>
    <p:sldId id="626" r:id="rId40"/>
    <p:sldId id="627" r:id="rId41"/>
    <p:sldId id="373" r:id="rId42"/>
    <p:sldId id="608" r:id="rId43"/>
    <p:sldId id="426" r:id="rId44"/>
    <p:sldId id="633" r:id="rId45"/>
    <p:sldId id="427" r:id="rId46"/>
    <p:sldId id="634" r:id="rId47"/>
    <p:sldId id="428" r:id="rId48"/>
    <p:sldId id="635" r:id="rId49"/>
    <p:sldId id="409" r:id="rId50"/>
    <p:sldId id="413" r:id="rId51"/>
    <p:sldId id="419" r:id="rId52"/>
    <p:sldId id="415" r:id="rId53"/>
    <p:sldId id="637" r:id="rId54"/>
    <p:sldId id="416" r:id="rId55"/>
    <p:sldId id="639" r:id="rId56"/>
    <p:sldId id="414" r:id="rId57"/>
    <p:sldId id="417" r:id="rId58"/>
    <p:sldId id="423" r:id="rId59"/>
    <p:sldId id="424" r:id="rId60"/>
    <p:sldId id="425" r:id="rId61"/>
    <p:sldId id="539" r:id="rId62"/>
    <p:sldId id="684" r:id="rId63"/>
    <p:sldId id="395" r:id="rId64"/>
    <p:sldId id="431" r:id="rId65"/>
    <p:sldId id="432" r:id="rId66"/>
    <p:sldId id="433" r:id="rId67"/>
    <p:sldId id="434" r:id="rId68"/>
    <p:sldId id="620" r:id="rId69"/>
    <p:sldId id="471" r:id="rId70"/>
    <p:sldId id="437" r:id="rId71"/>
    <p:sldId id="436" r:id="rId72"/>
    <p:sldId id="438" r:id="rId73"/>
    <p:sldId id="439" r:id="rId74"/>
    <p:sldId id="441" r:id="rId75"/>
    <p:sldId id="442" r:id="rId76"/>
    <p:sldId id="443" r:id="rId77"/>
    <p:sldId id="469" r:id="rId78"/>
    <p:sldId id="618" r:id="rId79"/>
    <p:sldId id="617" r:id="rId80"/>
    <p:sldId id="540" r:id="rId81"/>
    <p:sldId id="444" r:id="rId82"/>
    <p:sldId id="674" r:id="rId83"/>
    <p:sldId id="394" r:id="rId84"/>
    <p:sldId id="516" r:id="rId85"/>
    <p:sldId id="546" r:id="rId86"/>
    <p:sldId id="398" r:id="rId87"/>
    <p:sldId id="404" r:id="rId88"/>
    <p:sldId id="397" r:id="rId89"/>
    <p:sldId id="547" r:id="rId90"/>
    <p:sldId id="642" r:id="rId91"/>
    <p:sldId id="548" r:id="rId92"/>
    <p:sldId id="551" r:id="rId93"/>
    <p:sldId id="552" r:id="rId94"/>
    <p:sldId id="400" r:id="rId95"/>
    <p:sldId id="514" r:id="rId96"/>
    <p:sldId id="553" r:id="rId97"/>
    <p:sldId id="644" r:id="rId98"/>
    <p:sldId id="645" r:id="rId99"/>
    <p:sldId id="554" r:id="rId100"/>
    <p:sldId id="405" r:id="rId101"/>
    <p:sldId id="519" r:id="rId102"/>
    <p:sldId id="526" r:id="rId103"/>
    <p:sldId id="523" r:id="rId104"/>
    <p:sldId id="524" r:id="rId105"/>
    <p:sldId id="555" r:id="rId106"/>
    <p:sldId id="651" r:id="rId107"/>
    <p:sldId id="658" r:id="rId108"/>
    <p:sldId id="565" r:id="rId109"/>
    <p:sldId id="556" r:id="rId110"/>
    <p:sldId id="525" r:id="rId111"/>
    <p:sldId id="527" r:id="rId112"/>
    <p:sldId id="663" r:id="rId113"/>
    <p:sldId id="664" r:id="rId114"/>
    <p:sldId id="668" r:id="rId115"/>
    <p:sldId id="670" r:id="rId116"/>
    <p:sldId id="671" r:id="rId117"/>
    <p:sldId id="679" r:id="rId118"/>
    <p:sldId id="681" r:id="rId119"/>
    <p:sldId id="569" r:id="rId120"/>
    <p:sldId id="518" r:id="rId121"/>
    <p:sldId id="570" r:id="rId122"/>
    <p:sldId id="568" r:id="rId123"/>
    <p:sldId id="567" r:id="rId124"/>
    <p:sldId id="566" r:id="rId125"/>
    <p:sldId id="682" r:id="rId126"/>
    <p:sldId id="571" r:id="rId127"/>
    <p:sldId id="545" r:id="rId128"/>
    <p:sldId id="580" r:id="rId129"/>
    <p:sldId id="491" r:id="rId130"/>
    <p:sldId id="575" r:id="rId131"/>
    <p:sldId id="578" r:id="rId132"/>
    <p:sldId id="579" r:id="rId133"/>
    <p:sldId id="610" r:id="rId134"/>
    <p:sldId id="611" r:id="rId135"/>
    <p:sldId id="675" r:id="rId136"/>
    <p:sldId id="378" r:id="rId137"/>
    <p:sldId id="584" r:id="rId138"/>
    <p:sldId id="585" r:id="rId139"/>
    <p:sldId id="581" r:id="rId140"/>
    <p:sldId id="542" r:id="rId141"/>
    <p:sldId id="589" r:id="rId142"/>
    <p:sldId id="603" r:id="rId143"/>
    <p:sldId id="597" r:id="rId144"/>
    <p:sldId id="604" r:id="rId145"/>
    <p:sldId id="590" r:id="rId146"/>
    <p:sldId id="601" r:id="rId147"/>
    <p:sldId id="592" r:id="rId148"/>
    <p:sldId id="507" r:id="rId149"/>
    <p:sldId id="483" r:id="rId150"/>
    <p:sldId id="340" r:id="rId151"/>
    <p:sldId id="338" r:id="rId152"/>
    <p:sldId id="474" r:id="rId153"/>
    <p:sldId id="487" r:id="rId154"/>
    <p:sldId id="484" r:id="rId155"/>
    <p:sldId id="375" r:id="rId156"/>
    <p:sldId id="472" r:id="rId157"/>
    <p:sldId id="489" r:id="rId158"/>
    <p:sldId id="490" r:id="rId159"/>
    <p:sldId id="486" r:id="rId160"/>
    <p:sldId id="515" r:id="rId161"/>
    <p:sldId id="583" r:id="rId162"/>
    <p:sldId id="685" r:id="rId163"/>
    <p:sldId id="605" r:id="rId164"/>
    <p:sldId id="588" r:id="rId165"/>
    <p:sldId id="622" r:id="rId166"/>
    <p:sldId id="613" r:id="rId167"/>
    <p:sldId id="614" r:id="rId168"/>
    <p:sldId id="615" r:id="rId169"/>
    <p:sldId id="616" r:id="rId170"/>
    <p:sldId id="619" r:id="rId171"/>
    <p:sldId id="621" r:id="rId172"/>
    <p:sldId id="372" r:id="rId173"/>
    <p:sldId id="544" r:id="rId174"/>
    <p:sldId id="258" r:id="rId175"/>
    <p:sldId id="657" r:id="rId176"/>
    <p:sldId id="659" r:id="rId177"/>
    <p:sldId id="562" r:id="rId178"/>
    <p:sldId id="623" r:id="rId179"/>
    <p:sldId id="382" r:id="rId180"/>
    <p:sldId id="612" r:id="rId181"/>
    <p:sldId id="587" r:id="rId18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4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709" userDrawn="1">
          <p15:clr>
            <a:srgbClr val="A4A3A4"/>
          </p15:clr>
        </p15:guide>
        <p15:guide id="23" pos="756" userDrawn="1">
          <p15:clr>
            <a:srgbClr val="A4A3A4"/>
          </p15:clr>
        </p15:guide>
        <p15:guide id="24" orient="horz" pos="1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EB"/>
    <a:srgbClr val="FFC700"/>
    <a:srgbClr val="B99FFF"/>
    <a:srgbClr val="00D35A"/>
    <a:srgbClr val="DBAC7D"/>
    <a:srgbClr val="EF296B"/>
    <a:srgbClr val="0071FF"/>
    <a:srgbClr val="262626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3" autoAdjust="0"/>
    <p:restoredTop sz="82727" autoAdjust="0"/>
  </p:normalViewPr>
  <p:slideViewPr>
    <p:cSldViewPr showGuides="1">
      <p:cViewPr varScale="1">
        <p:scale>
          <a:sx n="134" d="100"/>
          <a:sy n="134" d="100"/>
        </p:scale>
        <p:origin x="648" y="126"/>
      </p:cViewPr>
      <p:guideLst>
        <p:guide orient="horz" pos="423"/>
        <p:guide pos="3840"/>
        <p:guide pos="2026"/>
        <p:guide pos="5745"/>
        <p:guide pos="145"/>
        <p:guide orient="horz" pos="1207"/>
        <p:guide orient="horz" pos="935"/>
        <p:guide orient="horz" pos="2160"/>
        <p:guide orient="horz" pos="3657"/>
        <p:guide pos="7514"/>
        <p:guide orient="horz" pos="4201"/>
        <p:guide pos="6924"/>
        <p:guide pos="1436"/>
        <p:guide pos="2479"/>
        <p:guide orient="horz" pos="856"/>
        <p:guide orient="horz" pos="709"/>
        <p:guide pos="756"/>
        <p:guide orient="horz" pos="107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NIST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NIST 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712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15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91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https://medium.com/programming-bitcoin/chapter-7-%ED%8A%B8%EB%9E%9C%EC%9E%AD%EC%85%98-%EA%B2%80%EC%A6%9D%EA%B3%BC-%EC%83%9D%EC%84%B1-b03535cc8d74</a:t>
            </a:r>
          </a:p>
          <a:p>
            <a:r>
              <a:rPr lang="en-US" altLang="ko-KR" dirty="0"/>
              <a:t>raw</a:t>
            </a:r>
            <a:r>
              <a:rPr lang="ko-KR" altLang="en-US" dirty="0"/>
              <a:t> </a:t>
            </a: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https://hamait.tistory.com/958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511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29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260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09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항목 설명</a:t>
            </a:r>
            <a:endParaRPr lang="en-US" altLang="ko-KR" dirty="0"/>
          </a:p>
          <a:p>
            <a:r>
              <a:rPr lang="ko-KR" altLang="en-US" dirty="0"/>
              <a:t>이중에서 </a:t>
            </a:r>
            <a:r>
              <a:rPr lang="en-US" altLang="ko-KR" dirty="0"/>
              <a:t>nonce</a:t>
            </a:r>
            <a:r>
              <a:rPr lang="ko-KR" altLang="en-US" dirty="0"/>
              <a:t>와 </a:t>
            </a:r>
            <a:r>
              <a:rPr lang="en-US" altLang="ko-KR" dirty="0"/>
              <a:t>v </a:t>
            </a:r>
            <a:r>
              <a:rPr lang="ko-KR" altLang="en-US" dirty="0"/>
              <a:t>값에 대해서 좀 더 알아보겠습니다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776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040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367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/>
              <a:t>Update </a:t>
            </a:r>
            <a:r>
              <a:rPr lang="ko-KR" altLang="en-US" dirty="0"/>
              <a:t>되는 경우 </a:t>
            </a:r>
            <a:r>
              <a:rPr lang="en-US" altLang="ko-KR" dirty="0"/>
              <a:t>Refund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170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9472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dirty="0"/>
              <a:t>Transaction</a:t>
            </a:r>
            <a:r>
              <a:rPr lang="ko-KR" altLang="en-US" b="0" dirty="0"/>
              <a:t>에서 메시지 </a:t>
            </a:r>
            <a:r>
              <a:rPr lang="ko-KR" altLang="en-US" b="0" dirty="0" err="1"/>
              <a:t>전환시</a:t>
            </a:r>
            <a:r>
              <a:rPr lang="ko-KR" altLang="en-US" b="0" dirty="0"/>
              <a:t> </a:t>
            </a:r>
            <a:r>
              <a:rPr lang="en-US" altLang="ko-KR" b="0" dirty="0" err="1"/>
              <a:t>GasPrice</a:t>
            </a:r>
            <a:r>
              <a:rPr lang="en-US" altLang="ko-KR" b="0" dirty="0"/>
              <a:t>, Max Fee, Max </a:t>
            </a:r>
            <a:r>
              <a:rPr lang="en-US" altLang="ko-KR" b="0" dirty="0" err="1"/>
              <a:t>Priorit</a:t>
            </a:r>
            <a:r>
              <a:rPr lang="en-US" altLang="ko-KR" b="0" dirty="0"/>
              <a:t> Fee </a:t>
            </a:r>
            <a:r>
              <a:rPr lang="ko-KR" altLang="en-US" b="0" dirty="0"/>
              <a:t>설정 필요</a:t>
            </a:r>
            <a:endParaRPr lang="en-US" altLang="ko-KR" b="0" dirty="0"/>
          </a:p>
          <a:p>
            <a:r>
              <a:rPr lang="en-US" altLang="ko-KR" b="0" dirty="0"/>
              <a:t>Legacy, Type1, Type2 </a:t>
            </a:r>
            <a:r>
              <a:rPr lang="ko-KR" altLang="en-US" b="0" dirty="0"/>
              <a:t>호환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en-US" altLang="ko-KR" b="1" dirty="0"/>
              <a:t>Intrinsic Gas</a:t>
            </a:r>
            <a:r>
              <a:rPr lang="en-US" altLang="ko-KR" b="0" dirty="0"/>
              <a:t> </a:t>
            </a:r>
            <a:r>
              <a:rPr lang="ko-KR" altLang="en-US" b="0" dirty="0"/>
              <a:t>트랜잭션 기본 소비 </a:t>
            </a:r>
            <a:r>
              <a:rPr lang="en-US" altLang="ko-KR" b="0" dirty="0"/>
              <a:t>Gas</a:t>
            </a:r>
          </a:p>
          <a:p>
            <a:r>
              <a:rPr lang="en-US" altLang="ko-KR" b="0" dirty="0"/>
              <a:t>Intrinsic: </a:t>
            </a:r>
            <a:r>
              <a:rPr lang="ko-KR" altLang="en-US" b="0" dirty="0"/>
              <a:t>고유한</a:t>
            </a:r>
            <a:r>
              <a:rPr lang="en-US" altLang="ko-KR" b="0" dirty="0"/>
              <a:t>, </a:t>
            </a:r>
            <a:r>
              <a:rPr lang="ko-KR" altLang="en-US" b="0" dirty="0"/>
              <a:t>본질적인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188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원본값</a:t>
            </a:r>
            <a:r>
              <a:rPr lang="ko-KR" altLang="en-US" dirty="0"/>
              <a:t> 손실</a:t>
            </a:r>
            <a:endParaRPr lang="en-US" altLang="ko-KR" dirty="0"/>
          </a:p>
          <a:p>
            <a:r>
              <a:rPr lang="en-US" altLang="ko-KR" dirty="0"/>
              <a:t>string </a:t>
            </a:r>
            <a:r>
              <a:rPr lang="ko-KR" altLang="en-US" dirty="0"/>
              <a:t>을 </a:t>
            </a:r>
            <a:r>
              <a:rPr lang="en-US" altLang="ko-KR" dirty="0"/>
              <a:t>topic</a:t>
            </a:r>
            <a:r>
              <a:rPr lang="ko-KR" altLang="en-US" dirty="0"/>
              <a:t>에 저장한다면 </a:t>
            </a:r>
            <a:r>
              <a:rPr lang="en-US" altLang="ko-KR" dirty="0"/>
              <a:t>RLP</a:t>
            </a:r>
            <a:r>
              <a:rPr lang="ko-KR" altLang="en-US" dirty="0"/>
              <a:t>시 </a:t>
            </a:r>
            <a:r>
              <a:rPr lang="en-US" altLang="ko-KR" dirty="0"/>
              <a:t>1byte</a:t>
            </a:r>
            <a:r>
              <a:rPr lang="ko-KR" altLang="en-US" dirty="0"/>
              <a:t>는 </a:t>
            </a:r>
            <a:r>
              <a:rPr lang="en-US" altLang="ko-KR" dirty="0"/>
              <a:t>Prefix</a:t>
            </a:r>
            <a:r>
              <a:rPr lang="ko-KR" altLang="en-US" dirty="0"/>
              <a:t>로 사용되니 </a:t>
            </a:r>
            <a:r>
              <a:rPr lang="en-US" altLang="ko-KR" dirty="0"/>
              <a:t>31 bytes</a:t>
            </a:r>
            <a:r>
              <a:rPr lang="ko-KR" altLang="en-US" dirty="0"/>
              <a:t>까지만 저장해야 </a:t>
            </a:r>
            <a:r>
              <a:rPr lang="en-US" altLang="ko-KR" dirty="0"/>
              <a:t>Hash </a:t>
            </a:r>
            <a:r>
              <a:rPr lang="ko-KR" altLang="en-US" dirty="0"/>
              <a:t>처리없이 </a:t>
            </a:r>
            <a:r>
              <a:rPr lang="en-US" altLang="ko-KR" dirty="0"/>
              <a:t>Filter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dirty="0"/>
              <a:t>RLP(0x942F397B7f4391B43115395F469c63072aEd6E41) = 0x000000000000000000000000942f397b7f4391b43115395f469c63072aed6e41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75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77210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3155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parent</a:t>
            </a:r>
            <a:r>
              <a:rPr lang="ko-KR" altLang="en-US" dirty="0"/>
              <a:t>의 </a:t>
            </a:r>
            <a:r>
              <a:rPr lang="en-US" altLang="ko-KR" dirty="0"/>
              <a:t>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포함 여부를 사용하여 </a:t>
            </a:r>
            <a:r>
              <a:rPr lang="en-US" altLang="ko-KR" dirty="0"/>
              <a:t>difficulty </a:t>
            </a:r>
            <a:r>
              <a:rPr lang="ko-KR" altLang="en-US" dirty="0"/>
              <a:t>계산</a:t>
            </a:r>
            <a:endParaRPr lang="en-US" altLang="ko-KR" dirty="0"/>
          </a:p>
          <a:p>
            <a:r>
              <a:rPr lang="ko-KR" altLang="en-US" dirty="0"/>
              <a:t>개수</a:t>
            </a:r>
            <a:r>
              <a:rPr lang="en-US" altLang="ko-KR" dirty="0"/>
              <a:t> </a:t>
            </a:r>
            <a:r>
              <a:rPr lang="ko-KR" altLang="en-US" dirty="0"/>
              <a:t>상관없이 포함되었다면 블록 하나를 생성한 것으로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부모 난이도의 </a:t>
            </a:r>
            <a:r>
              <a:rPr lang="en-US" altLang="ko-KR" dirty="0"/>
              <a:t>2048 (9 + 18) / 2 = 13.5</a:t>
            </a:r>
          </a:p>
          <a:p>
            <a:r>
              <a:rPr lang="en-US" altLang="ko-KR" dirty="0"/>
              <a:t>Uncle </a:t>
            </a:r>
            <a:r>
              <a:rPr lang="ko-KR" altLang="en-US" dirty="0"/>
              <a:t>블록 없는 경우</a:t>
            </a:r>
            <a:endParaRPr lang="en-US" altLang="ko-KR" dirty="0"/>
          </a:p>
          <a:p>
            <a:r>
              <a:rPr lang="en-US" altLang="ko-KR" dirty="0"/>
              <a:t>9</a:t>
            </a:r>
            <a:r>
              <a:rPr lang="ko-KR" altLang="en-US" dirty="0"/>
              <a:t>초 보다 빠르면 난이도 증가</a:t>
            </a:r>
            <a:endParaRPr lang="en-US" altLang="ko-KR" dirty="0"/>
          </a:p>
          <a:p>
            <a:r>
              <a:rPr lang="en-US" altLang="ko-KR" dirty="0"/>
              <a:t>18</a:t>
            </a:r>
            <a:r>
              <a:rPr lang="ko-KR" altLang="en-US" dirty="0"/>
              <a:t>초 보다 느리면 난이도 감소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396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7510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536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17235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97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sz="2000"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sz="1800"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sz="1600"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sz="1500"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sz="1400"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chart" Target="../charts/chart7.xml"/><Relationship Id="rId7" Type="http://schemas.openxmlformats.org/officeDocument/2006/relationships/image" Target="../media/image72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83.png"/><Relationship Id="rId3" Type="http://schemas.openxmlformats.org/officeDocument/2006/relationships/chart" Target="../charts/chart8.xml"/><Relationship Id="rId7" Type="http://schemas.openxmlformats.org/officeDocument/2006/relationships/image" Target="../media/image80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78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59.png"/><Relationship Id="rId9" Type="http://schemas.openxmlformats.org/officeDocument/2006/relationships/image" Target="../media/image81.png"/><Relationship Id="rId14" Type="http://schemas.openxmlformats.org/officeDocument/2006/relationships/image" Target="../media/image8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4.png"/><Relationship Id="rId3" Type="http://schemas.openxmlformats.org/officeDocument/2006/relationships/image" Target="../media/image59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8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78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s://web3js.readthedocs.io/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jsonrpc.org/specification" TargetMode="External"/><Relationship Id="rId9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ethash/consensus.go#L367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884" TargetMode="External"/><Relationship Id="rId26" Type="http://schemas.openxmlformats.org/officeDocument/2006/relationships/hyperlink" Target="https://github.com/ethereum/execution-specs/blob/master/network-upgrades/mainnet-upgrades/london.md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387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679" TargetMode="External"/><Relationship Id="rId25" Type="http://schemas.openxmlformats.org/officeDocument/2006/relationships/hyperlink" Target="https://eips.ethereum.org/EIPS/eip-2930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eips.ethereum.org/EIPS/eip-1283" TargetMode="External"/><Relationship Id="rId20" Type="http://schemas.openxmlformats.org/officeDocument/2006/relationships/hyperlink" Target="https://eips.ethereum.org/EIPS/eip-2200" TargetMode="External"/><Relationship Id="rId29" Type="http://schemas.openxmlformats.org/officeDocument/2006/relationships/hyperlink" Target="https://github.com/ethereum/execution-specs#ethereum-protocol-relea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eips.ethereum.org/EIPS/eip-2718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1013" TargetMode="External"/><Relationship Id="rId23" Type="http://schemas.openxmlformats.org/officeDocument/2006/relationships/hyperlink" Target="https://eips.ethereum.org/EIPS/eip-2929" TargetMode="External"/><Relationship Id="rId28" Type="http://schemas.openxmlformats.org/officeDocument/2006/relationships/hyperlink" Target="https://github.com/ethereum/execution-specs/blob/master/network-upgrades/mainnet-upgrades/arrow-glacier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2028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658" TargetMode="External"/><Relationship Id="rId22" Type="http://schemas.openxmlformats.org/officeDocument/2006/relationships/hyperlink" Target="https://github.com/ethereum/execution-specs/blob/master/network-upgrades/mainnet-upgrades/berlin.md" TargetMode="External"/><Relationship Id="rId27" Type="http://schemas.openxmlformats.org/officeDocument/2006/relationships/hyperlink" Target="https://eips.ethereum.org/EIPS/eip-1559" TargetMode="Externa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g.org/sec2-v2.pdf" TargetMode="External"/><Relationship Id="rId2" Type="http://schemas.openxmlformats.org/officeDocument/2006/relationships/hyperlink" Target="https://nvlpubs.nist.gov/nistpubs/FIPS/NIST.FIPS.186-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cg.org/sec1-v2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61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3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https://chainlist.or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Machine)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EIP-1559</a:t>
            </a:r>
            <a:r>
              <a:rPr lang="en-US" altLang="ko-KR" sz="2200" dirty="0"/>
              <a:t> : Fee market change for ETH 1.0 chain (London, 2021-08-05)</a:t>
            </a:r>
          </a:p>
          <a:p>
            <a:r>
              <a:rPr lang="ko-KR" altLang="en-US" sz="2200" dirty="0" err="1"/>
              <a:t>가스비</a:t>
            </a:r>
            <a:r>
              <a:rPr lang="ko-KR" altLang="en-US" sz="2200" dirty="0"/>
              <a:t> 급등 억제 </a:t>
            </a:r>
            <a:r>
              <a:rPr lang="en-US" altLang="ko-KR" sz="2200" dirty="0"/>
              <a:t>- </a:t>
            </a:r>
            <a:r>
              <a:rPr lang="ko-KR" altLang="en-US" sz="2200" dirty="0"/>
              <a:t>블록 크기 증가</a:t>
            </a:r>
            <a:r>
              <a:rPr lang="en-US" altLang="ko-KR" sz="2200" dirty="0"/>
              <a:t>, Base Fee </a:t>
            </a:r>
            <a:r>
              <a:rPr lang="ko-KR" altLang="en-US" sz="2200" dirty="0"/>
              <a:t>도입</a:t>
            </a:r>
            <a:endParaRPr lang="en-US" altLang="ko-KR" sz="2200" dirty="0"/>
          </a:p>
          <a:p>
            <a:r>
              <a:rPr lang="ko-KR" altLang="en-US" sz="2200" dirty="0"/>
              <a:t>블록 크기</a:t>
            </a:r>
            <a:endParaRPr lang="en-US" altLang="ko-KR" sz="2200" dirty="0"/>
          </a:p>
          <a:p>
            <a:pPr lvl="1"/>
            <a:r>
              <a:rPr lang="ko-KR" altLang="en-US" sz="2000" dirty="0"/>
              <a:t>최대 블록 크기 </a:t>
            </a:r>
            <a:r>
              <a:rPr lang="en-US" altLang="ko-KR" sz="2000" dirty="0"/>
              <a:t>2</a:t>
            </a:r>
            <a:r>
              <a:rPr lang="ko-KR" altLang="en-US" sz="2000" dirty="0"/>
              <a:t>배로 증가 </a:t>
            </a:r>
            <a:r>
              <a:rPr lang="en-US" altLang="ko-KR" sz="2000" dirty="0"/>
              <a:t>(15,000,000 Gas ➡ 30,000,000 Gas)</a:t>
            </a:r>
          </a:p>
          <a:p>
            <a:r>
              <a:rPr lang="ko-KR" altLang="en-US" sz="2200" dirty="0"/>
              <a:t>기본 수수료 </a:t>
            </a:r>
            <a:r>
              <a:rPr lang="en-US" altLang="ko-KR" sz="2200" dirty="0"/>
              <a:t>(Base Fee)  : </a:t>
            </a:r>
            <a:r>
              <a:rPr lang="ko-KR" altLang="en-US" sz="2200" dirty="0"/>
              <a:t>부모 블록 사용율에 따라 자동으로 조정</a:t>
            </a:r>
            <a:endParaRPr lang="en-US" altLang="ko-KR" sz="2200" dirty="0"/>
          </a:p>
          <a:p>
            <a:pPr lvl="1"/>
            <a:r>
              <a:rPr lang="ko-KR" altLang="en-US" sz="2000" dirty="0"/>
              <a:t>부모 블록 기본 수수료</a:t>
            </a:r>
            <a:r>
              <a:rPr lang="en-US" altLang="ko-KR" sz="2000" dirty="0"/>
              <a:t> ±12.5% ➡ </a:t>
            </a:r>
            <a:r>
              <a:rPr lang="ko-KR" altLang="en-US" sz="2000" dirty="0"/>
              <a:t>변화 폭 제한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가스비</a:t>
            </a:r>
            <a:r>
              <a:rPr lang="ko-KR" altLang="en-US" sz="2000" dirty="0"/>
              <a:t> 급등 방지</a:t>
            </a:r>
            <a:endParaRPr lang="en-US" altLang="ko-KR" sz="2000" dirty="0"/>
          </a:p>
          <a:p>
            <a:pPr lvl="1"/>
            <a:r>
              <a:rPr lang="en-US" altLang="ko-KR" sz="2000" dirty="0"/>
              <a:t>Gas Price </a:t>
            </a:r>
            <a:r>
              <a:rPr lang="ko-KR" altLang="en-US" sz="2000" dirty="0"/>
              <a:t>계산 방식 변경 </a:t>
            </a:r>
            <a:r>
              <a:rPr lang="en-US" altLang="ko-KR" sz="2000" dirty="0"/>
              <a:t>- Max Priority Fee Per Gas, </a:t>
            </a:r>
            <a:r>
              <a:rPr lang="en-US" altLang="ko-KR" sz="1800" dirty="0"/>
              <a:t>Max Fee Per Gas</a:t>
            </a:r>
          </a:p>
          <a:p>
            <a:pPr lvl="1"/>
            <a:r>
              <a:rPr lang="en-US" altLang="ko-KR" sz="2000" dirty="0"/>
              <a:t>Base Fee </a:t>
            </a:r>
            <a:r>
              <a:rPr lang="ko-KR" altLang="en-US" sz="2000" dirty="0"/>
              <a:t>소각</a:t>
            </a:r>
            <a:r>
              <a:rPr lang="en-US" altLang="ko-KR" sz="2000" dirty="0"/>
              <a:t>(Burn)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7838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200" b="1" dirty="0"/>
              <a:t>기본 수수료</a:t>
            </a:r>
            <a:r>
              <a:rPr lang="en-US" altLang="ko-KR" sz="2200" b="1" dirty="0"/>
              <a:t>(Base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Fee) </a:t>
            </a:r>
            <a:r>
              <a:rPr lang="en-US" altLang="ko-KR" sz="2200" dirty="0"/>
              <a:t>: </a:t>
            </a:r>
            <a:r>
              <a:rPr lang="ko-KR" altLang="en-US" sz="2200" dirty="0"/>
              <a:t>부모 블록 기본 수수료 </a:t>
            </a:r>
            <a:r>
              <a:rPr lang="en-US" altLang="ko-KR" sz="2200" dirty="0"/>
              <a:t>±12.5%</a:t>
            </a:r>
          </a:p>
          <a:p>
            <a:r>
              <a:rPr lang="ko-KR" altLang="en-US" dirty="0"/>
              <a:t>부모 블록 사용률</a:t>
            </a:r>
            <a:endParaRPr lang="en-US" altLang="ko-KR" dirty="0"/>
          </a:p>
          <a:p>
            <a:pPr lvl="1"/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➡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➡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en-US" altLang="ko-KR" dirty="0"/>
              <a:t>Max Priority Fee) : </a:t>
            </a:r>
            <a:r>
              <a:rPr lang="ko-KR" altLang="en-US" dirty="0" err="1"/>
              <a:t>채굴자</a:t>
            </a:r>
            <a:r>
              <a:rPr lang="ko-KR" altLang="en-US" dirty="0"/>
              <a:t> 팁</a:t>
            </a:r>
            <a:r>
              <a:rPr lang="en-US" altLang="ko-KR" dirty="0"/>
              <a:t>(Base Fee</a:t>
            </a:r>
            <a:r>
              <a:rPr lang="ko-KR" altLang="en-US" dirty="0"/>
              <a:t>에서 추가 지불할 최대 </a:t>
            </a:r>
            <a:r>
              <a:rPr lang="en-US" altLang="ko-KR" dirty="0"/>
              <a:t>Fee)</a:t>
            </a:r>
            <a:r>
              <a:rPr lang="ko-KR" altLang="en-US" dirty="0"/>
              <a:t> </a:t>
            </a:r>
            <a:r>
              <a:rPr lang="en-US" altLang="ko-KR" dirty="0"/>
              <a:t>➡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r>
              <a:rPr lang="ko-KR" altLang="en-US" dirty="0"/>
              <a:t>최대 수수료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r>
              <a:rPr lang="ko-KR" altLang="en-US" dirty="0"/>
              <a:t>가스 비</a:t>
            </a:r>
            <a:r>
              <a:rPr lang="en-US" altLang="ko-KR" dirty="0"/>
              <a:t>(Gas Price) : MIN ( </a:t>
            </a:r>
            <a:r>
              <a:rPr lang="en-US" altLang="ko-KR" dirty="0" err="1"/>
              <a:t>MaxFee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)</a:t>
            </a:r>
          </a:p>
          <a:p>
            <a:r>
              <a:rPr lang="ko-KR" altLang="en-US" dirty="0"/>
              <a:t>소각</a:t>
            </a:r>
            <a:r>
              <a:rPr lang="en-US" altLang="ko-KR" dirty="0"/>
              <a:t>(Burn)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위함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같이 증가</a:t>
            </a:r>
            <a:endParaRPr lang="en-US" altLang="ko-KR" dirty="0"/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➡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➡ </a:t>
            </a:r>
            <a:r>
              <a:rPr lang="ko-KR" altLang="en-US" dirty="0" err="1"/>
              <a:t>이더리움</a:t>
            </a:r>
            <a:r>
              <a:rPr lang="ko-KR" altLang="en-US" dirty="0"/>
              <a:t> 가치 증가</a:t>
            </a:r>
            <a:r>
              <a:rPr lang="en-US" altLang="ko-KR" dirty="0"/>
              <a:t> ➡ </a:t>
            </a:r>
            <a:r>
              <a:rPr lang="ko-KR" altLang="en-US" dirty="0"/>
              <a:t>사용량 증가 의 선순환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</a:t>
            </a:r>
            <a:r>
              <a:rPr lang="ko-KR" altLang="en-US" dirty="0"/>
              <a:t> </a:t>
            </a:r>
            <a:r>
              <a:rPr lang="en-US" altLang="ko-KR" dirty="0"/>
              <a:t>Base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  <a:r>
              <a:rPr lang="ko-KR" altLang="en-US" dirty="0"/>
              <a:t> </a:t>
            </a: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30606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4906430" y="843856"/>
            <a:ext cx="2379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689664" y="3940312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686738" y="3590202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686738" y="4733738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575122" y="4594624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676524" y="3379329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6315745" y="3588460"/>
            <a:ext cx="456135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Base Fee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134352" y="4301137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6315745" y="4758096"/>
            <a:ext cx="456135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-12.5%)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504475" y="4997657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77177" y="5425695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501549" y="3588460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501549" y="4731996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743395" y="3152174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556630" y="5242910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01B3E-E555-00BE-10B7-BB7B144963B3}"/>
              </a:ext>
            </a:extLst>
          </p:cNvPr>
          <p:cNvSpPr/>
          <p:nvPr/>
        </p:nvSpPr>
        <p:spPr>
          <a:xfrm>
            <a:off x="4561413" y="3152174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2CCE95-3FBD-09C4-873B-A5F8D80AAA49}"/>
                  </a:ext>
                </a:extLst>
              </p:cNvPr>
              <p:cNvSpPr txBox="1"/>
              <p:nvPr/>
            </p:nvSpPr>
            <p:spPr>
              <a:xfrm>
                <a:off x="1229892" y="1988840"/>
                <a:ext cx="9704932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𝑃𝑎𝑟𝑒𝑛𝑡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den>
                          </m:f>
                        </m:e>
                      </m:d>
                      <m:r>
                        <a:rPr lang="en-US" altLang="ko-KR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𝑃𝑎𝑟𝑒𝑛𝑡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𝑢𝑠𝑒𝑑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𝑃𝑟𝑎𝑛𝑒𝑡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𝑃𝑟𝑎𝑛𝑒𝑡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2CCE95-3FBD-09C4-873B-A5F8D80AA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892" y="1988840"/>
                <a:ext cx="9704932" cy="7146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직사각형 33">
            <a:extLst>
              <a:ext uri="{FF2B5EF4-FFF2-40B4-BE49-F238E27FC236}">
                <a16:creationId xmlns:a16="http://schemas.microsoft.com/office/drawing/2014/main" id="{3BD308C9-6CB5-8616-587E-A3D4B60E6C39}"/>
              </a:ext>
            </a:extLst>
          </p:cNvPr>
          <p:cNvSpPr/>
          <p:nvPr/>
        </p:nvSpPr>
        <p:spPr>
          <a:xfrm>
            <a:off x="2739781" y="4084216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</a:t>
            </a:r>
            <a:br>
              <a:rPr lang="en-US" altLang="ko-KR" dirty="0">
                <a:latin typeface="Arial" panose="020B0604020202020204" pitchFamily="34" charset="0"/>
              </a:rPr>
            </a:br>
            <a:r>
              <a:rPr lang="en-US" altLang="ko-KR" dirty="0">
                <a:latin typeface="Arial" panose="020B0604020202020204" pitchFamily="34" charset="0"/>
              </a:rPr>
              <a:t>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7496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6867114" y="5182023"/>
            <a:ext cx="1893182" cy="477054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630404" y="4115529"/>
            <a:ext cx="9861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760296" y="4354056"/>
            <a:ext cx="1870108" cy="106649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760296" y="5400796"/>
            <a:ext cx="1493013" cy="1975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8688288" y="5408936"/>
            <a:ext cx="1609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Base Fee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7104112" y="4348030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Gas Price – Base Fee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10253309" y="5130796"/>
            <a:ext cx="1387307" cy="540000"/>
            <a:chOff x="9876801" y="4896808"/>
            <a:chExt cx="1387307" cy="54000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402975" y="4896808"/>
              <a:ext cx="86113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876801" y="4896808"/>
              <a:ext cx="540000" cy="54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995225" y="807568"/>
            <a:ext cx="7082031" cy="638200"/>
            <a:chOff x="3677773" y="1196752"/>
            <a:chExt cx="7082031" cy="6382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773637" y="1357898"/>
              <a:ext cx="9861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677773" y="1357898"/>
              <a:ext cx="203773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778450" y="1196752"/>
              <a:ext cx="1980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① All Gas Price</a:t>
              </a:r>
              <a:endPara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456455" y="3226384"/>
            <a:ext cx="2043655" cy="1015663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Limit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455804" y="2810314"/>
            <a:ext cx="23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Parent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24" idx="3"/>
            <a:endCxn id="10" idx="1"/>
          </p:cNvCxnSpPr>
          <p:nvPr/>
        </p:nvCxnSpPr>
        <p:spPr>
          <a:xfrm>
            <a:off x="5627530" y="5420550"/>
            <a:ext cx="123958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900753" y="1880544"/>
            <a:ext cx="432048" cy="64807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6332801" y="1907901"/>
            <a:ext cx="22878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After EIP-1559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14C88B-74D2-11E8-32C5-8F7CA620E6A3}"/>
              </a:ext>
            </a:extLst>
          </p:cNvPr>
          <p:cNvSpPr txBox="1"/>
          <p:nvPr/>
        </p:nvSpPr>
        <p:spPr>
          <a:xfrm>
            <a:off x="2673951" y="4928107"/>
            <a:ext cx="295357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Gas Price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계산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indent="-72000">
              <a:buFont typeface="+mj-lt"/>
              <a:buAutoNum type="arabicPeriod"/>
            </a:pP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 + Priority Fee</a:t>
            </a:r>
          </a:p>
          <a:p>
            <a:pPr indent="-72000">
              <a:buFont typeface="+mj-lt"/>
              <a:buAutoNum type="arabicPeriod"/>
            </a:pP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A4B9A9-E82F-E75E-16BC-F792B6D7B5C0}"/>
              </a:ext>
            </a:extLst>
          </p:cNvPr>
          <p:cNvSpPr txBox="1"/>
          <p:nvPr/>
        </p:nvSpPr>
        <p:spPr>
          <a:xfrm>
            <a:off x="2745206" y="3112823"/>
            <a:ext cx="2306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707B70-B0DB-010D-0602-FE31B3CE46AF}"/>
              </a:ext>
            </a:extLst>
          </p:cNvPr>
          <p:cNvSpPr txBox="1"/>
          <p:nvPr/>
        </p:nvSpPr>
        <p:spPr>
          <a:xfrm>
            <a:off x="2744612" y="3534876"/>
            <a:ext cx="2913252" cy="70788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Priority Fee Per Gas</a:t>
            </a: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Max Fee Per Gas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D51407-C469-058B-62B4-22038F050068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201238" y="4242762"/>
            <a:ext cx="0" cy="5837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B56EFC6-E85D-38E7-B9A0-2341E037AD17}"/>
              </a:ext>
            </a:extLst>
          </p:cNvPr>
          <p:cNvSpPr txBox="1"/>
          <p:nvPr/>
        </p:nvSpPr>
        <p:spPr>
          <a:xfrm>
            <a:off x="378372" y="4641884"/>
            <a:ext cx="2196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Base Fee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계산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A2688A9-F24B-0FCF-D107-CB97683C61D4}"/>
              </a:ext>
            </a:extLst>
          </p:cNvPr>
          <p:cNvCxnSpPr>
            <a:cxnSpLocks/>
            <a:stCxn id="44" idx="2"/>
            <a:endCxn id="24" idx="1"/>
          </p:cNvCxnSpPr>
          <p:nvPr/>
        </p:nvCxnSpPr>
        <p:spPr>
          <a:xfrm rot="16200000" flipH="1">
            <a:off x="1886045" y="4632644"/>
            <a:ext cx="378556" cy="1197256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C2EF30E-FD82-360D-7228-B0768AB72A25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 flipH="1">
            <a:off x="1476695" y="4242047"/>
            <a:ext cx="1588" cy="399837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6EF5406-C00A-4AFF-7F3A-6004D322EB85}"/>
              </a:ext>
            </a:extLst>
          </p:cNvPr>
          <p:cNvSpPr txBox="1"/>
          <p:nvPr/>
        </p:nvSpPr>
        <p:spPr>
          <a:xfrm>
            <a:off x="5584232" y="5026896"/>
            <a:ext cx="12971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1,2 </a:t>
            </a:r>
            <a:r>
              <a:rPr lang="ko-KR" altLang="en-US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</a:t>
            </a:r>
            <a:r>
              <a:rPr lang="en-US" altLang="ko-KR" sz="1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Min</a:t>
            </a:r>
            <a:endParaRPr lang="ko-KR" altLang="en-US" sz="1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42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9" grpId="0"/>
      <p:bldP spid="20" grpId="0"/>
      <p:bldP spid="42" grpId="0" animBg="1"/>
      <p:bldP spid="43" grpId="0"/>
      <p:bldP spid="67" grpId="0" animBg="1"/>
      <p:bldP spid="68" grpId="0"/>
      <p:bldP spid="24" grpId="0"/>
      <p:bldP spid="36" grpId="0"/>
      <p:bldP spid="37" grpId="0" animBg="1"/>
      <p:bldP spid="44" grpId="0"/>
      <p:bldP spid="5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Base Fee ]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90925"/>
              </p:ext>
            </p:extLst>
          </p:nvPr>
        </p:nvGraphicFramePr>
        <p:xfrm>
          <a:off x="409110" y="2477091"/>
          <a:ext cx="11375522" cy="368821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46188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31546192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5088774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 Price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075295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 Fee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처리 되지 않음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 Fee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 Fee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와 같거나 작아질 때 까지 대기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007BC6A-3336-1094-38AE-A41C384BFC4B}"/>
              </a:ext>
            </a:extLst>
          </p:cNvPr>
          <p:cNvSpPr txBox="1"/>
          <p:nvPr/>
        </p:nvSpPr>
        <p:spPr>
          <a:xfrm>
            <a:off x="1249194" y="843856"/>
            <a:ext cx="96936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</a:t>
            </a:r>
          </a:p>
          <a:p>
            <a:pPr algn="ctr"/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MIN(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</a:t>
            </a:r>
            <a:r>
              <a:rPr lang="en-US" altLang="ko-KR" sz="4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</a:t>
            </a:r>
            <a:r>
              <a:rPr lang="en-US" altLang="ko-KR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EVM </a:t>
            </a:r>
            <a:r>
              <a:rPr lang="ko-KR" altLang="en-US" sz="2200" b="1" dirty="0"/>
              <a:t>스마트 </a:t>
            </a:r>
            <a:r>
              <a:rPr lang="ko-KR" altLang="en-US" sz="2200" b="1" dirty="0" err="1"/>
              <a:t>컨트랙트</a:t>
            </a:r>
            <a:r>
              <a:rPr lang="ko-KR" altLang="en-US" sz="2200" b="1" dirty="0"/>
              <a:t> 프로그래밍 언어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/>
              <a:t>Solidity(ECMAScript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3E103E9-2D46-35D6-3189-5DBDF6B40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0B1B26-A488-AD11-48C9-686C1C27FD6B}"/>
              </a:ext>
            </a:extLst>
          </p:cNvPr>
          <p:cNvSpPr/>
          <p:nvPr/>
        </p:nvSpPr>
        <p:spPr>
          <a:xfrm>
            <a:off x="1703512" y="692696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Arial" panose="020B0604020202020204" pitchFamily="34" charset="0"/>
              </a:rPr>
              <a:t>서명 없는 </a:t>
            </a:r>
            <a:r>
              <a:rPr lang="en-US" altLang="ko-KR" dirty="0">
                <a:latin typeface="Arial" panose="020B0604020202020204" pitchFamily="34" charset="0"/>
              </a:rPr>
              <a:t>Tx </a:t>
            </a:r>
            <a:r>
              <a:rPr lang="ko-KR" altLang="en-US" dirty="0">
                <a:latin typeface="Arial" panose="020B0604020202020204" pitchFamily="34" charset="0"/>
              </a:rPr>
              <a:t>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4B280C-8B6D-FA33-B9ED-62A3517945E2}"/>
              </a:ext>
            </a:extLst>
          </p:cNvPr>
          <p:cNvSpPr/>
          <p:nvPr/>
        </p:nvSpPr>
        <p:spPr>
          <a:xfrm>
            <a:off x="1703512" y="2403481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m = </a:t>
            </a:r>
            <a:r>
              <a:rPr lang="ko-KR" altLang="en-US" dirty="0">
                <a:latin typeface="Arial" panose="020B0604020202020204" pitchFamily="34" charset="0"/>
              </a:rPr>
              <a:t>서명 없는 </a:t>
            </a:r>
            <a:r>
              <a:rPr lang="en-US" altLang="ko-KR" dirty="0">
                <a:latin typeface="Arial" panose="020B0604020202020204" pitchFamily="34" charset="0"/>
              </a:rPr>
              <a:t>Tx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Hash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408F43-9E3F-9FDC-BFB3-F796D026AF35}"/>
              </a:ext>
            </a:extLst>
          </p:cNvPr>
          <p:cNvSpPr/>
          <p:nvPr/>
        </p:nvSpPr>
        <p:spPr>
          <a:xfrm>
            <a:off x="1703512" y="353740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r, s, </a:t>
            </a:r>
            <a:r>
              <a:rPr lang="en-US" altLang="ko-KR" dirty="0" err="1">
                <a:latin typeface="Arial" panose="020B0604020202020204" pitchFamily="34" charset="0"/>
              </a:rPr>
              <a:t>yParity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3D70DD-211A-62C8-C545-2F62F3812EAA}"/>
              </a:ext>
            </a:extLst>
          </p:cNvPr>
          <p:cNvSpPr/>
          <p:nvPr/>
        </p:nvSpPr>
        <p:spPr>
          <a:xfrm>
            <a:off x="1703512" y="4671336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Sign Tx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345AEB-0F69-1690-3116-135C128A8AD1}"/>
              </a:ext>
            </a:extLst>
          </p:cNvPr>
          <p:cNvSpPr/>
          <p:nvPr/>
        </p:nvSpPr>
        <p:spPr>
          <a:xfrm>
            <a:off x="1703512" y="602128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Raw Tx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2BBF058-ACE1-FC11-4E39-C3691247764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3467708" y="1268760"/>
            <a:ext cx="0" cy="11347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20E2CF-AF4F-9E15-54B7-178BCF5D3348}"/>
              </a:ext>
            </a:extLst>
          </p:cNvPr>
          <p:cNvSpPr txBox="1"/>
          <p:nvPr/>
        </p:nvSpPr>
        <p:spPr>
          <a:xfrm>
            <a:off x="3461696" y="1484784"/>
            <a:ext cx="35643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RLP(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Tx)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Typed 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 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keccak-256(RLP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및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추가한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9F5E1-ED13-EE28-462A-B1B969FD99CB}"/>
              </a:ext>
            </a:extLst>
          </p:cNvPr>
          <p:cNvSpPr txBox="1"/>
          <p:nvPr/>
        </p:nvSpPr>
        <p:spPr>
          <a:xfrm>
            <a:off x="3471211" y="3076104"/>
            <a:ext cx="27365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ECDSA Sign(m,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B65135-17E6-26E0-E00D-286942A60CF8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3467708" y="2979545"/>
            <a:ext cx="0" cy="55786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5ADDD7-7F99-1BBD-A534-A02DF16B9C7A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3467708" y="4113472"/>
            <a:ext cx="0" cy="5578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7C2B489-D502-3E5F-C3F5-ACBB6FFA0750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3467708" y="5247400"/>
            <a:ext cx="0" cy="7738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89840A6-3AA5-B133-C7CF-BB850C2940B9}"/>
              </a:ext>
            </a:extLst>
          </p:cNvPr>
          <p:cNvSpPr txBox="1"/>
          <p:nvPr/>
        </p:nvSpPr>
        <p:spPr>
          <a:xfrm>
            <a:off x="3464111" y="4191944"/>
            <a:ext cx="1963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서명정보 추가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1F879B-158B-6915-DA67-1C96A4E2B3AF}"/>
              </a:ext>
            </a:extLst>
          </p:cNvPr>
          <p:cNvSpPr txBox="1"/>
          <p:nvPr/>
        </p:nvSpPr>
        <p:spPr>
          <a:xfrm>
            <a:off x="3471211" y="5312225"/>
            <a:ext cx="27770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RLP(Sign Tx)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Typed Tx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면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Type Prefix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BD6FF3-5128-D5FC-6325-334F2DC1EE9F}"/>
              </a:ext>
            </a:extLst>
          </p:cNvPr>
          <p:cNvSpPr/>
          <p:nvPr/>
        </p:nvSpPr>
        <p:spPr>
          <a:xfrm>
            <a:off x="7493296" y="6021288"/>
            <a:ext cx="3528392" cy="5760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 Hash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7069A8B-AC39-8539-B7ED-C475A3CF81AA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>
            <a:off x="5231904" y="6309320"/>
            <a:ext cx="226139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E48804-439A-61F2-19FD-23AA50124724}"/>
              </a:ext>
            </a:extLst>
          </p:cNvPr>
          <p:cNvSpPr txBox="1"/>
          <p:nvPr/>
        </p:nvSpPr>
        <p:spPr>
          <a:xfrm>
            <a:off x="5863694" y="5970766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keccak-256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6157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Legacy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44" y="1710735"/>
            <a:ext cx="5760000" cy="470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1.서명을 위한 트랜잭션 구성 및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결과의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('0x911D6B77014FA58aFD85BE49e5148CBEAA3FeE39', 1000)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144" y="1706552"/>
            <a:ext cx="5760000" cy="378565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2.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Hash값과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개인키로 서명 값(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생성 및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값 계산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27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signatureRParity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27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3. 서명된 트랜잭션 구성 후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v, r, s])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0x, 0x, 0x])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C08875-DF53-E76A-1464-C113BDA9B0DD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4D74D2-392C-528B-6C21-900BBBCD1712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8195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Legacy EIP-155 ]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2" y="1710735"/>
            <a:ext cx="5760000" cy="470898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1.서명을 위한 트랜잭션 구성 및 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결과의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('0x911D6B77014FA58aFD85BE49e5148CBEAA3FeE39', 1000)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409342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EIP-155: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포함하여 서명을 위한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2.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Hash값과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개인키로 서명 값(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생성 및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값 계산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27 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signatureRParity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27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3. 서명된 트랜잭션 구성 후 RLP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v, r, s])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0x, 0x])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84FFED-CE6C-B96B-3B3F-B42F26ECBC49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64D02DB-769D-4569-1710-FDB3DB5391CA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7233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Type 1 ]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707952"/>
            <a:ext cx="5760000" cy="5170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.eth.getChainId()).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4693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toLowerCase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uint256) =&gt;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("0xCCFABb539c00b027C4aDa322D6BAcb6A1DAf99f0", 2000)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"0xa9059cbb000000000000000000000000ccfabb539c00b027c4ada322d6bacb6a1daf99f000000000000000000000000000000000000000000000000000000000000007d0"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0x01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ECDSA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v,r,s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65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0x01 ||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yParity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signatureR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gasPrice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to, value,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6A22B3E-E3ED-3FB7-1228-4B8337E296BF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97CAE75-81B3-8B65-FDED-1D6243FD8A78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42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7A9F97-0C8C-6533-081B-40C05E8B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[ Type 2 ]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534222-27AD-D476-C94E-674597AEA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708114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ethereum-cryptography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/secp256k1"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prefix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+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75B9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Prepare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Web3.providers.HttpProvider(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.eth.getChainId()).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4693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'8d46f2260091f89d63a73a2171234835d272e0cab9fb630b4306aaf72f22e830'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.eth.accounts.privateKeyToAccount(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'02'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.eth.getTransactionCount(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toLowerCase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ABI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uint256) =&gt;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("0x06B90a7D72E2988ba2711d22e91eb324686104A1", 3000)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"0xa9059cbb00000000000000000000000006b90a7d72e2988ba2711d22e91eb324686104a10000000000000000000000000000000000000000000000000000000000000bb8"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'0x9502f900'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2500000000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30 * 10 ** 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100,000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1B06646-B8CD-E740-FD96-0E4A7CDE4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763" y="1707952"/>
            <a:ext cx="5760000" cy="50167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chain_id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max_priority_fee_per_gas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max_fee_per_gas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gas_limit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access_list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signature_y_parity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signature_s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0x02 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ECDSA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생성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secp256k1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.signSync(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privateKey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recovered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?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'0x'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'0x1'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v,r,s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[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destination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signatureYParity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signatureS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signedTxItems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concat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signedTxRlp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.eth.sendSignedTransaction(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BDC36-56AB-1F5B-7F45-6B4E2502E00F}"/>
              </a:ext>
            </a:extLst>
          </p:cNvPr>
          <p:cNvSpPr txBox="1"/>
          <p:nvPr/>
        </p:nvSpPr>
        <p:spPr>
          <a:xfrm>
            <a:off x="230188" y="671513"/>
            <a:ext cx="11698287" cy="951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0x02 ||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destination, amount,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signatureYParity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signatureR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서명 없는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: RLP([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chainId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nonce,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maxPriorityFeePerGas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maxFeePerGas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gasLimit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destination, amount, data,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accessList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])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45D220A-4226-8BFD-8A46-9C2A576F1F0A}"/>
              </a:ext>
            </a:extLst>
          </p:cNvPr>
          <p:cNvCxnSpPr>
            <a:cxnSpLocks/>
          </p:cNvCxnSpPr>
          <p:nvPr/>
        </p:nvCxnSpPr>
        <p:spPr>
          <a:xfrm>
            <a:off x="230188" y="1628773"/>
            <a:ext cx="116982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08B30FE-3F15-C821-4435-56CEB11C0C55}"/>
              </a:ext>
            </a:extLst>
          </p:cNvPr>
          <p:cNvCxnSpPr>
            <a:cxnSpLocks/>
          </p:cNvCxnSpPr>
          <p:nvPr/>
        </p:nvCxnSpPr>
        <p:spPr>
          <a:xfrm flipH="1">
            <a:off x="6091238" y="1628773"/>
            <a:ext cx="4762" cy="5037139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185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Validate</a:t>
            </a:r>
          </a:p>
          <a:p>
            <a:pPr indent="0" algn="ctr">
              <a:buNone/>
            </a:pPr>
            <a:r>
              <a:rPr lang="en-US" altLang="ko-KR" sz="8000" b="1" dirty="0"/>
              <a:t>Transaction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Validation 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635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5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b="1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047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7" y="670574"/>
            <a:ext cx="5842308" cy="6066508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Set</a:t>
            </a:r>
            <a:r>
              <a:rPr lang="ko-KR" altLang="en-US" sz="2200" b="1" dirty="0"/>
              <a:t> </a:t>
            </a:r>
            <a:r>
              <a:rPr lang="en-US" altLang="ko-KR" sz="2200" b="1" dirty="0"/>
              <a:t>Gas</a:t>
            </a:r>
          </a:p>
          <a:p>
            <a:r>
              <a:rPr lang="en-US" altLang="ko-KR" dirty="0"/>
              <a:t>Gas Price ➡ Max Fee, Max Priority Fee</a:t>
            </a:r>
          </a:p>
          <a:p>
            <a:r>
              <a:rPr lang="en-US" altLang="ko-KR" dirty="0"/>
              <a:t>Max Fee, Max Priority Fee ➡ Gas Price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227065" y="2060848"/>
            <a:ext cx="5580904" cy="172891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 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[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1 ]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[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2 ]</a:t>
            </a:r>
            <a:b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</a:t>
            </a:r>
            <a:r>
              <a:rPr lang="en-US" altLang="ko-KR" sz="1500" dirty="0"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dirty="0" err="1">
                <a:ln>
                  <a:noFill/>
                </a:ln>
                <a:solidFill>
                  <a:srgbClr val="B99F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5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5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0"/>
            <a:ext cx="5820185" cy="59910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2200" b="1" dirty="0"/>
              <a:t>Intrinsic Gas</a:t>
            </a:r>
            <a:r>
              <a:rPr lang="en-US" altLang="ko-KR" sz="2000" dirty="0"/>
              <a:t>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6041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53000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21000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0x00(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zero)와 0x00 아닌 바이트(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-zero) 구분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68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isApply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2028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2019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)]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endParaRPr kumimoji="0" lang="en-US" altLang="ko-KR" sz="16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DBAC7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2400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1900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endParaRPr kumimoji="0" lang="ko-KR" altLang="ko-KR" sz="4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Solidity</a:t>
            </a:r>
          </a:p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951073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Validate</a:t>
            </a:r>
            <a:r>
              <a:rPr lang="ko-KR" altLang="en-US" sz="2200" dirty="0"/>
              <a:t> </a:t>
            </a:r>
            <a:r>
              <a:rPr lang="en-US" altLang="ko-KR" sz="2200" dirty="0"/>
              <a:t>Transaction &amp; Add to Pool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Tx Hash </a:t>
            </a:r>
            <a:r>
              <a:rPr lang="ko-KR" altLang="en-US" dirty="0"/>
              <a:t>존재 확인</a:t>
            </a:r>
            <a:endParaRPr lang="en-US" altLang="ko-KR" dirty="0"/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Tx</a:t>
            </a:r>
            <a:r>
              <a:rPr lang="ko-KR" altLang="en-US" dirty="0"/>
              <a:t> 유효성 검사</a:t>
            </a:r>
            <a:r>
              <a:rPr lang="en-US" altLang="ko-KR" dirty="0"/>
              <a:t>(Validate Tx)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Type Support Check (Legacy, Type 1, Type 2)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Size &lt; 128KB  (to prevent DOS attacks)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Gas Limit</a:t>
            </a:r>
            <a:r>
              <a:rPr lang="ko-KR" altLang="en-US" sz="1900" dirty="0"/>
              <a:t> </a:t>
            </a:r>
            <a:r>
              <a:rPr lang="en-US" altLang="ko-KR" sz="1900" dirty="0"/>
              <a:t>&lt;=</a:t>
            </a:r>
            <a:r>
              <a:rPr lang="ko-KR" altLang="en-US" sz="1900" dirty="0"/>
              <a:t> </a:t>
            </a:r>
            <a:r>
              <a:rPr lang="en-US" altLang="ko-KR" sz="1900" dirty="0"/>
              <a:t>Block</a:t>
            </a:r>
            <a:r>
              <a:rPr lang="ko-KR" altLang="en-US" sz="1900" dirty="0"/>
              <a:t> </a:t>
            </a:r>
            <a:r>
              <a:rPr lang="en-US" altLang="ko-KR" sz="1900" dirty="0"/>
              <a:t>Gas Limit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Max Fee &gt;= Max Priority Fee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Validate Signature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Max Priority Fee &gt;= Miner Minimum Gas Price 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Nonce &gt;= Current State Nonce</a:t>
            </a:r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Current State Balance &gt;= Value + </a:t>
            </a:r>
            <a:r>
              <a:rPr lang="en-US" altLang="ko-KR" sz="1900" dirty="0" err="1"/>
              <a:t>GasPrice</a:t>
            </a:r>
            <a:r>
              <a:rPr lang="en-US" altLang="ko-KR" sz="1900" dirty="0"/>
              <a:t> * </a:t>
            </a:r>
            <a:r>
              <a:rPr lang="en-US" altLang="ko-KR" sz="1900" dirty="0" err="1"/>
              <a:t>GasLimit</a:t>
            </a:r>
            <a:endParaRPr lang="en-US" altLang="ko-KR" sz="1900" dirty="0"/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Tx Gas Limit &gt;= Intrinsic Gas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Pending</a:t>
            </a:r>
            <a:r>
              <a:rPr lang="ko-KR" altLang="en-US" dirty="0"/>
              <a:t> 상태 동일 </a:t>
            </a:r>
            <a:r>
              <a:rPr lang="en-US" altLang="ko-KR" dirty="0"/>
              <a:t>Nonce Tx</a:t>
            </a:r>
            <a:r>
              <a:rPr lang="ko-KR" altLang="en-US" dirty="0"/>
              <a:t> 존재 확인</a:t>
            </a:r>
            <a:endParaRPr lang="en-US" altLang="ko-KR" dirty="0"/>
          </a:p>
          <a:p>
            <a:pPr marL="720000" lvl="1" indent="-360000">
              <a:lnSpc>
                <a:spcPct val="100000"/>
              </a:lnSpc>
              <a:buAutoNum type="arabicPeriod"/>
            </a:pPr>
            <a:r>
              <a:rPr lang="en-US" altLang="ko-KR" sz="1900" dirty="0"/>
              <a:t>Replace IF ( New</a:t>
            </a:r>
            <a:r>
              <a:rPr lang="ko-KR" altLang="en-US" sz="1900" dirty="0"/>
              <a:t> </a:t>
            </a:r>
            <a:r>
              <a:rPr lang="en-US" altLang="ko-KR" sz="1900" dirty="0"/>
              <a:t>Gas</a:t>
            </a:r>
            <a:r>
              <a:rPr lang="ko-KR" altLang="en-US" sz="1900" dirty="0"/>
              <a:t> </a:t>
            </a:r>
            <a:r>
              <a:rPr lang="en-US" altLang="ko-KR" sz="1900" dirty="0"/>
              <a:t>Price</a:t>
            </a:r>
            <a:r>
              <a:rPr lang="ko-KR" altLang="en-US" sz="1900" dirty="0"/>
              <a:t> </a:t>
            </a:r>
            <a:r>
              <a:rPr lang="en-US" altLang="ko-KR" sz="1900" dirty="0"/>
              <a:t>&gt;=</a:t>
            </a:r>
            <a:r>
              <a:rPr lang="ko-KR" altLang="en-US" sz="1900" dirty="0"/>
              <a:t> </a:t>
            </a:r>
            <a:r>
              <a:rPr lang="en-US" altLang="ko-KR" sz="1900" dirty="0"/>
              <a:t>Old</a:t>
            </a:r>
            <a:r>
              <a:rPr lang="ko-KR" altLang="en-US" sz="1900" dirty="0"/>
              <a:t> </a:t>
            </a:r>
            <a:r>
              <a:rPr lang="en-US" altLang="ko-KR" sz="1900" dirty="0"/>
              <a:t>Gas</a:t>
            </a:r>
            <a:r>
              <a:rPr lang="ko-KR" altLang="en-US" sz="1900" dirty="0"/>
              <a:t> </a:t>
            </a:r>
            <a:r>
              <a:rPr lang="en-US" altLang="ko-KR" sz="1900" dirty="0"/>
              <a:t>Price</a:t>
            </a:r>
            <a:r>
              <a:rPr lang="ko-KR" altLang="en-US" sz="1900" dirty="0"/>
              <a:t> </a:t>
            </a:r>
            <a:r>
              <a:rPr lang="en-US" altLang="ko-KR" sz="1900" dirty="0"/>
              <a:t>+</a:t>
            </a:r>
            <a:r>
              <a:rPr lang="ko-KR" altLang="en-US" sz="1900" dirty="0"/>
              <a:t> </a:t>
            </a:r>
            <a:r>
              <a:rPr lang="en-US" altLang="ko-KR" sz="1900" dirty="0"/>
              <a:t>Price Bump(10%) )</a:t>
            </a:r>
          </a:p>
          <a:p>
            <a:pPr marL="360000" indent="-360000">
              <a:lnSpc>
                <a:spcPct val="100000"/>
              </a:lnSpc>
              <a:buAutoNum type="arabicPeriod"/>
            </a:pPr>
            <a:r>
              <a:rPr lang="en-US" altLang="ko-KR" dirty="0"/>
              <a:t>Pool </a:t>
            </a:r>
            <a:r>
              <a:rPr lang="ko-KR" altLang="en-US" dirty="0"/>
              <a:t>에 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Validate Transaction &amp; Add to Pool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7" y="959822"/>
            <a:ext cx="4073697" cy="12450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  // [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[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</a:t>
            </a:r>
            <a:r>
              <a:rPr lang="en-US" altLang="ko-KR" sz="1100" dirty="0"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Priority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276872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573172"/>
            <a:ext cx="4104282" cy="40930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0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53000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21000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// 0x00(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zero)와 0x00 아닌 바이트(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-zero) 구분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zeroByte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nonZeroByte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Count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68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isApply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EIP-2028 [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(2019-12-08)]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16</a:t>
            </a:r>
            <a:endParaRPr kumimoji="0" lang="en-US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4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2400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* 1900 (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endParaRPr kumimoji="0" lang="ko-KR" altLang="ko-KR" sz="1100" b="0" i="0" u="none" strike="noStrike" cap="none" normalizeH="0" dirty="0">
              <a:ln>
                <a:noFill/>
              </a:ln>
              <a:effectLst/>
              <a:latin typeface="Consolas" panose="020B0609020204030204" pitchFamily="49" charset="0"/>
            </a:endParaRP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Set Gas [ </a:t>
            </a:r>
            <a:r>
              <a:rPr lang="en-US" altLang="ko-KR" dirty="0" err="1"/>
              <a:t>transaction_args.ToMessage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5085184"/>
            <a:ext cx="1350815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9400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10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60939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1000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1000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976664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680021"/>
            <a:ext cx="89876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630736"/>
            <a:ext cx="108792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846437"/>
            <a:ext cx="1684240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231749"/>
            <a:ext cx="97891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699387" y="3148112"/>
            <a:ext cx="222926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614189"/>
            <a:ext cx="1780420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4046237"/>
            <a:ext cx="2899316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5875581"/>
            <a:ext cx="1087921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5E69D3-5B8C-A802-E980-812D10D9FCAF}"/>
              </a:ext>
            </a:extLst>
          </p:cNvPr>
          <p:cNvSpPr txBox="1"/>
          <p:nvPr/>
        </p:nvSpPr>
        <p:spPr>
          <a:xfrm>
            <a:off x="10495632" y="1772816"/>
            <a:ext cx="1427758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 err="1">
                <a:solidFill>
                  <a:srgbClr val="262626"/>
                </a:solidFill>
                <a:latin typeface="Arial" panose="020B0604020202020204" pitchFamily="34" charset="0"/>
              </a:rPr>
              <a:t>MaxFee</a:t>
            </a:r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 &gt;= </a:t>
            </a:r>
            <a:r>
              <a:rPr lang="en-US" altLang="ko-KR" sz="900" dirty="0" err="1">
                <a:solidFill>
                  <a:srgbClr val="262626"/>
                </a:solidFill>
                <a:latin typeface="Arial" panose="020B0604020202020204" pitchFamily="34" charset="0"/>
              </a:rPr>
              <a:t>MaxPriorityFee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60A99D-4E12-620D-BC99-E4CB187CF8D5}"/>
              </a:ext>
            </a:extLst>
          </p:cNvPr>
          <p:cNvSpPr txBox="1"/>
          <p:nvPr/>
        </p:nvSpPr>
        <p:spPr>
          <a:xfrm>
            <a:off x="10967014" y="4982053"/>
            <a:ext cx="972506" cy="1748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Calc 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256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 </a:t>
            </a:r>
            <a:r>
              <a:rPr lang="ko-KR" altLang="en-US" dirty="0"/>
              <a:t>에 사용 </a:t>
            </a:r>
            <a:r>
              <a:rPr lang="en-US" altLang="ko-KR" dirty="0"/>
              <a:t>(</a:t>
            </a:r>
            <a:r>
              <a:rPr lang="ko-KR" altLang="en-US" dirty="0"/>
              <a:t>상태 변경 탐지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52718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들의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757791"/>
            <a:ext cx="11693883" cy="90358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5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5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5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5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789840" y="2772293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42" y="2067182"/>
            <a:ext cx="4822146" cy="678295"/>
          </a:xfrm>
          <a:noFill/>
        </p:spPr>
        <p:txBody>
          <a:bodyPr>
            <a:noAutofit/>
          </a:bodyPr>
          <a:lstStyle/>
          <a:p>
            <a:pPr indent="0">
              <a:buNone/>
            </a:pPr>
            <a:r>
              <a:rPr lang="en-US" altLang="ko-KR" sz="1300" dirty="0"/>
              <a:t>RECEIPT = [ status, </a:t>
            </a:r>
            <a:r>
              <a:rPr lang="en-US" altLang="ko-KR" sz="1300" dirty="0" err="1"/>
              <a:t>cumulativeGasUsed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bloomFilter</a:t>
            </a:r>
            <a:r>
              <a:rPr lang="en-US" altLang="ko-KR" sz="1300" dirty="0"/>
              <a:t>, LOGS ]</a:t>
            </a:r>
            <a:br>
              <a:rPr lang="en-US" altLang="ko-KR" sz="1300" dirty="0"/>
            </a:br>
            <a:r>
              <a:rPr lang="en-US" altLang="ko-KR" sz="1300" dirty="0"/>
              <a:t>LOGS = [ logger, TOPICS, data ]</a:t>
            </a:r>
            <a:br>
              <a:rPr lang="en-US" altLang="ko-KR" sz="1300" dirty="0"/>
            </a:br>
            <a:r>
              <a:rPr lang="en-US" altLang="ko-KR" sz="13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307757" y="2282442"/>
            <a:ext cx="1269899" cy="4770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3" y="2764821"/>
            <a:ext cx="9441818" cy="340048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1(success), 0(fail)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en-US" altLang="ko-KR" b="1" dirty="0"/>
              <a:t>Bloom Filter</a:t>
            </a:r>
            <a:r>
              <a:rPr lang="en-US" altLang="ko-KR" dirty="0"/>
              <a:t> : </a:t>
            </a:r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216738"/>
              </p:ext>
            </p:extLst>
          </p:nvPr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927085"/>
              </p:ext>
            </p:extLst>
          </p:nvPr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70983"/>
              </p:ext>
            </p:extLst>
          </p:nvPr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182626"/>
              </p:ext>
            </p:extLst>
          </p:nvPr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507515"/>
              </p:ext>
            </p:extLst>
          </p:nvPr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8897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71458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OpCode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LOG0(375 gas), LOG1(750) , LOG2(1125) , LOG3(1500) , LOG4(1875)</a:t>
            </a:r>
          </a:p>
          <a:p>
            <a:pPr lvl="1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sz="400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 </a:t>
            </a:r>
            <a:r>
              <a:rPr lang="ko-KR" altLang="en-US" sz="1800" dirty="0"/>
              <a:t>예</a:t>
            </a:r>
            <a:r>
              <a:rPr lang="en-US" altLang="ko-KR" sz="1800" dirty="0"/>
              <a:t>) keccak-256 ("Transfer(address,address,uint256)")</a:t>
            </a:r>
            <a:endParaRPr lang="en-US" altLang="ko-KR" sz="1200" dirty="0"/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32bytes </a:t>
            </a:r>
            <a:r>
              <a:rPr lang="ko-KR" altLang="en-US" dirty="0"/>
              <a:t>이하 데이터만 저장</a:t>
            </a:r>
            <a:r>
              <a:rPr lang="en-US" altLang="ko-KR" dirty="0"/>
              <a:t>, 32 bytes</a:t>
            </a:r>
            <a:r>
              <a:rPr lang="ko-KR" altLang="en-US" dirty="0"/>
              <a:t> 초과시 </a:t>
            </a:r>
            <a:r>
              <a:rPr lang="en-US" altLang="ko-KR" dirty="0"/>
              <a:t>keccak-256 </a:t>
            </a:r>
            <a:r>
              <a:rPr lang="ko-KR" altLang="en-US" dirty="0"/>
              <a:t>값이 저장되어 효용 감소</a:t>
            </a:r>
            <a:endParaRPr lang="en-US" altLang="ko-KR" sz="1500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들의 </a:t>
            </a:r>
            <a:r>
              <a:rPr lang="en-US" altLang="ko-KR" dirty="0"/>
              <a:t>RLP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820618"/>
            <a:ext cx="11301905" cy="720197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070896"/>
            <a:ext cx="11421335" cy="33188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72014"/>
              </p:ext>
            </p:extLst>
          </p:nvPr>
        </p:nvGraphicFramePr>
        <p:xfrm>
          <a:off x="9105900" y="548680"/>
          <a:ext cx="2817877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650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525483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314744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4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4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4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88" y="678036"/>
            <a:ext cx="11683999" cy="61799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및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 </a:t>
            </a:r>
            <a:r>
              <a:rPr lang="en-US" altLang="ko-KR" dirty="0"/>
              <a:t>(</a:t>
            </a:r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keccak-256(Topic)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Topic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Keccak-256(Topic)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index 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단어</a:t>
            </a:r>
            <a:r>
              <a:rPr lang="en-US" altLang="ko-KR" dirty="0">
                <a:solidFill>
                  <a:srgbClr val="EFEFEF"/>
                </a:solidFill>
              </a:rPr>
              <a:t> ➡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</a:p>
          <a:p>
            <a:pPr lvl="1"/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Receipt Bloom Filter ==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Receipt Bloom Filter != </a:t>
            </a:r>
            <a:r>
              <a:rPr lang="ko-KR" altLang="en-US" dirty="0">
                <a:solidFill>
                  <a:srgbClr val="EFEFEF"/>
                </a:solidFill>
              </a:rPr>
              <a:t>검색 </a:t>
            </a:r>
            <a:r>
              <a:rPr lang="en-US" altLang="ko-KR" dirty="0">
                <a:solidFill>
                  <a:srgbClr val="EFEFEF"/>
                </a:solidFill>
              </a:rPr>
              <a:t>Bloom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marL="216000" lvl="1" indent="0">
              <a:buNone/>
            </a:pPr>
            <a:endParaRPr lang="en-US" altLang="ko-KR" dirty="0">
              <a:solidFill>
                <a:srgbClr val="EFEFEF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350979"/>
              </p:ext>
            </p:extLst>
          </p:nvPr>
        </p:nvGraphicFramePr>
        <p:xfrm>
          <a:off x="479376" y="4774664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80293"/>
            <a:ext cx="11693883" cy="590931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lang="en-US" altLang="ko-KR" sz="14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894" y="1268760"/>
            <a:ext cx="11693884" cy="11079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4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4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393066"/>
            <a:ext cx="116938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005064"/>
            <a:ext cx="1169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20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16000" indent="-2160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117122"/>
            <a:ext cx="1169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02567"/>
            <a:ext cx="11674019" cy="107721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6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 [ bloom9 ]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23602-9D4B-FF6A-72B6-AEE4F0DB9B9B}"/>
              </a:ext>
            </a:extLst>
          </p:cNvPr>
          <p:cNvSpPr txBox="1"/>
          <p:nvPr/>
        </p:nvSpPr>
        <p:spPr>
          <a:xfrm>
            <a:off x="5192614" y="1222063"/>
            <a:ext cx="759370" cy="6519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loop receipts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loop logs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add logger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add topics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6F1CC9-4218-4928-03B0-A82793A351FE}"/>
              </a:ext>
            </a:extLst>
          </p:cNvPr>
          <p:cNvSpPr txBox="1"/>
          <p:nvPr/>
        </p:nvSpPr>
        <p:spPr>
          <a:xfrm>
            <a:off x="4330362" y="3234408"/>
            <a:ext cx="161691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calc 3 (byte index, bit value)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18B148-93ED-2CBD-BC86-44A374D41835}"/>
              </a:ext>
            </a:extLst>
          </p:cNvPr>
          <p:cNvSpPr txBox="1"/>
          <p:nvPr/>
        </p:nvSpPr>
        <p:spPr>
          <a:xfrm>
            <a:off x="5252088" y="5085184"/>
            <a:ext cx="6951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right 11 bits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AAF11E-4B94-25C1-1592-31A4B4963D8E}"/>
              </a:ext>
            </a:extLst>
          </p:cNvPr>
          <p:cNvSpPr txBox="1"/>
          <p:nvPr/>
        </p:nvSpPr>
        <p:spPr>
          <a:xfrm>
            <a:off x="4785614" y="5583681"/>
            <a:ext cx="1161660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byte index, bit value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1B563-AB42-F98E-74A7-742511685445}"/>
              </a:ext>
            </a:extLst>
          </p:cNvPr>
          <p:cNvSpPr txBox="1"/>
          <p:nvPr/>
        </p:nvSpPr>
        <p:spPr>
          <a:xfrm>
            <a:off x="5152702" y="4894944"/>
            <a:ext cx="79457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first</a:t>
            </a:r>
            <a:r>
              <a: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2 bytes 3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28463-8C50-4201-2799-7E846262DBF5}"/>
              </a:ext>
            </a:extLst>
          </p:cNvPr>
          <p:cNvSpPr txBox="1"/>
          <p:nvPr/>
        </p:nvSpPr>
        <p:spPr>
          <a:xfrm>
            <a:off x="4994786" y="3443288"/>
            <a:ext cx="95968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or to 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bloomFilter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 anchor="ctr" anchorCtr="1">
            <a:normAutofit/>
          </a:bodyPr>
          <a:lstStyle/>
          <a:p>
            <a:pPr indent="0">
              <a:buNone/>
            </a:pPr>
            <a:r>
              <a:rPr lang="en-US" altLang="ko-KR" sz="8000" b="1" dirty="0"/>
              <a:t>Block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81015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13163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keccak-256(RLP([uncle0Hash, uncle1Hash])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(Account)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PoW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일반적으로 </a:t>
                      </a:r>
                      <a:r>
                        <a:rPr lang="ko-KR" altLang="en-US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200" b="1" dirty="0"/>
              <a:t>Block Hash</a:t>
            </a:r>
            <a:r>
              <a:rPr lang="en-US" altLang="ko-KR" sz="2200" dirty="0"/>
              <a:t> = keccak-256 ( RLP ( Block Header ) )</a:t>
            </a:r>
          </a:p>
          <a:p>
            <a:r>
              <a:rPr lang="en-US" altLang="ko-KR" sz="2200" dirty="0"/>
              <a:t>Block Header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dirty="0"/>
              <a:t>[ </a:t>
            </a:r>
            <a:r>
              <a:rPr lang="en-US" altLang="ko-KR" dirty="0" err="1"/>
              <a:t>parentHash</a:t>
            </a:r>
            <a:r>
              <a:rPr lang="en-US" altLang="ko-KR" dirty="0"/>
              <a:t>, </a:t>
            </a:r>
            <a:r>
              <a:rPr lang="en-US" altLang="ko-KR" dirty="0" err="1"/>
              <a:t>ommersHash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stateRoot</a:t>
            </a:r>
            <a:r>
              <a:rPr lang="en-US" altLang="ko-KR" dirty="0"/>
              <a:t>, </a:t>
            </a:r>
            <a:r>
              <a:rPr lang="en-US" altLang="ko-KR" dirty="0" err="1"/>
              <a:t>transactionRoot</a:t>
            </a:r>
            <a:r>
              <a:rPr lang="en-US" altLang="ko-KR" dirty="0"/>
              <a:t>, </a:t>
            </a:r>
            <a:r>
              <a:rPr lang="en-US" altLang="ko-KR" dirty="0" err="1"/>
              <a:t>receiptRoot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difficulty,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timestamp,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mixHash</a:t>
            </a:r>
            <a:r>
              <a:rPr lang="en-US" altLang="ko-KR" dirty="0"/>
              <a:t>, nonce ]</a:t>
            </a:r>
          </a:p>
          <a:p>
            <a:pPr lvl="1"/>
            <a:endParaRPr lang="en-US" altLang="ko-KR" sz="500" dirty="0"/>
          </a:p>
          <a:p>
            <a:pPr lvl="1"/>
            <a:r>
              <a:rPr lang="en-US" altLang="ko-KR" sz="2000" dirty="0"/>
              <a:t>after EIP-1559 (London, 2021-08-05)</a:t>
            </a:r>
            <a:br>
              <a:rPr lang="en-US" altLang="ko-KR" sz="2000" dirty="0"/>
            </a:br>
            <a:r>
              <a:rPr lang="en-US" altLang="ko-KR" dirty="0"/>
              <a:t>[ </a:t>
            </a:r>
            <a:r>
              <a:rPr lang="en-US" altLang="ko-KR" dirty="0" err="1"/>
              <a:t>parentHash</a:t>
            </a:r>
            <a:r>
              <a:rPr lang="en-US" altLang="ko-KR" dirty="0"/>
              <a:t>, </a:t>
            </a:r>
            <a:r>
              <a:rPr lang="en-US" altLang="ko-KR" dirty="0" err="1"/>
              <a:t>ommersHash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stateRoot</a:t>
            </a:r>
            <a:r>
              <a:rPr lang="en-US" altLang="ko-KR" dirty="0"/>
              <a:t>, </a:t>
            </a:r>
            <a:r>
              <a:rPr lang="en-US" altLang="ko-KR" dirty="0" err="1"/>
              <a:t>transactionRoot</a:t>
            </a:r>
            <a:r>
              <a:rPr lang="en-US" altLang="ko-KR" dirty="0"/>
              <a:t>, </a:t>
            </a:r>
            <a:r>
              <a:rPr lang="en-US" altLang="ko-KR" dirty="0" err="1"/>
              <a:t>receiptRoot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difficulty,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timestamp,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mixHash</a:t>
            </a:r>
            <a:r>
              <a:rPr lang="en-US" altLang="ko-KR" dirty="0"/>
              <a:t>, nonce, </a:t>
            </a:r>
            <a:r>
              <a:rPr lang="en-US" altLang="ko-KR" dirty="0" err="1">
                <a:solidFill>
                  <a:srgbClr val="FFC700"/>
                </a:solidFill>
              </a:rPr>
              <a:t>baseFee</a:t>
            </a:r>
            <a:r>
              <a:rPr lang="en-US" altLang="ko-KR" dirty="0"/>
              <a:t> ]</a:t>
            </a:r>
          </a:p>
          <a:p>
            <a:pPr lvl="1"/>
            <a:endParaRPr lang="en-US" altLang="ko-KR" sz="500" dirty="0"/>
          </a:p>
          <a:p>
            <a:pPr lvl="1"/>
            <a:endParaRPr lang="en-US" altLang="ko-KR" sz="500" dirty="0"/>
          </a:p>
          <a:p>
            <a:pPr lvl="1"/>
            <a:endParaRPr lang="en-US" altLang="ko-KR" sz="500" dirty="0"/>
          </a:p>
          <a:p>
            <a:r>
              <a:rPr lang="en-US" altLang="ko-KR" sz="2400" b="1" baseline="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Uncle</a:t>
            </a:r>
            <a:r>
              <a:rPr lang="en-US" altLang="ko-KR" sz="2200" b="1" dirty="0"/>
              <a:t>s Hash</a:t>
            </a:r>
            <a:r>
              <a:rPr lang="en-US" altLang="ko-KR" sz="2200" dirty="0"/>
              <a:t> = keccak-256 ( RLP ( Uncle Hash List ) )</a:t>
            </a:r>
          </a:p>
          <a:p>
            <a:r>
              <a:rPr lang="en-US" altLang="ko-KR" sz="2200" dirty="0"/>
              <a:t>Uncle Hash List (Max: 2)</a:t>
            </a:r>
          </a:p>
          <a:p>
            <a:pPr lvl="1"/>
            <a:r>
              <a:rPr lang="en-US" altLang="ko-KR" sz="2000" dirty="0"/>
              <a:t>[ ]</a:t>
            </a:r>
          </a:p>
          <a:p>
            <a:pPr lvl="1"/>
            <a:r>
              <a:rPr lang="en-US" altLang="ko-KR" sz="2000" dirty="0"/>
              <a:t>[ Ommer0 Hash ]</a:t>
            </a:r>
          </a:p>
          <a:p>
            <a:pPr lvl="1"/>
            <a:r>
              <a:rPr lang="en-US" altLang="ko-KR" sz="2000" dirty="0"/>
              <a:t>[ Ommer0 Hash, Ommer1</a:t>
            </a:r>
            <a:r>
              <a:rPr lang="ko-KR" altLang="en-US" sz="2000" dirty="0"/>
              <a:t> </a:t>
            </a:r>
            <a:r>
              <a:rPr lang="en-US" altLang="ko-KR" sz="2000" dirty="0"/>
              <a:t>Hash</a:t>
            </a:r>
            <a:r>
              <a:rPr lang="ko-KR" altLang="en-US" sz="2000" dirty="0"/>
              <a:t> </a:t>
            </a:r>
            <a:r>
              <a:rPr lang="en-US" altLang="ko-KR" sz="20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Hash, Uncles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5994229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Reward </a:t>
            </a:r>
            <a:r>
              <a:rPr lang="ko-KR" altLang="en-US" dirty="0"/>
              <a:t>및 </a:t>
            </a:r>
            <a:r>
              <a:rPr lang="en-US" altLang="ko-KR" dirty="0"/>
              <a:t>Tip </a:t>
            </a:r>
            <a:r>
              <a:rPr lang="ko-KR" altLang="en-US" dirty="0"/>
              <a:t>수령 주소</a:t>
            </a:r>
            <a:endParaRPr lang="en-US" altLang="ko-KR" dirty="0"/>
          </a:p>
          <a:p>
            <a:pPr lvl="1"/>
            <a:r>
              <a:rPr lang="en-US" altLang="ko-KR" dirty="0"/>
              <a:t>Block Reward, Uncle Inclusion Reward, Gas Tip</a:t>
            </a:r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	: 5 ETH</a:t>
            </a:r>
          </a:p>
          <a:p>
            <a:pPr lvl="1"/>
            <a:r>
              <a:rPr lang="en-US" altLang="ko-KR" dirty="0"/>
              <a:t>Byzantium (2017-10-16)	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pPr lvl="1"/>
            <a:r>
              <a:rPr lang="en-US" altLang="ko-KR" dirty="0"/>
              <a:t>Uncle Header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 </a:t>
            </a:r>
            <a:r>
              <a:rPr lang="en-US" altLang="ko-KR" dirty="0"/>
              <a:t>3.125%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 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75096"/>
            <a:ext cx="6087238" cy="6182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/>
              <a:t>Uncle Block : </a:t>
            </a:r>
            <a:r>
              <a:rPr lang="ko-KR" altLang="en-US" sz="2000" dirty="0"/>
              <a:t>고아</a:t>
            </a:r>
            <a:r>
              <a:rPr lang="en-US" altLang="ko-KR" sz="2000" dirty="0"/>
              <a:t>(orphan)</a:t>
            </a:r>
            <a:r>
              <a:rPr lang="ko-KR" altLang="en-US" sz="2000" dirty="0"/>
              <a:t> 블록 중 일정 조건 만족</a:t>
            </a:r>
            <a:endParaRPr lang="en-US" altLang="ko-KR" sz="2000" dirty="0"/>
          </a:p>
          <a:p>
            <a:pPr lvl="1"/>
            <a:r>
              <a:rPr lang="en-US" altLang="ko-KR" sz="1640" dirty="0"/>
              <a:t>Block</a:t>
            </a:r>
            <a:r>
              <a:rPr lang="ko-KR" altLang="en-US" sz="1640" dirty="0"/>
              <a:t>의 </a:t>
            </a:r>
            <a:r>
              <a:rPr lang="en-US" altLang="ko-KR" sz="1640" dirty="0"/>
              <a:t>2 ~ 7</a:t>
            </a:r>
            <a:r>
              <a:rPr lang="ko-KR" altLang="en-US" sz="1640" dirty="0"/>
              <a:t>번째</a:t>
            </a:r>
            <a:r>
              <a:rPr lang="en-US" altLang="ko-KR" sz="1640" dirty="0"/>
              <a:t> </a:t>
            </a:r>
            <a:r>
              <a:rPr lang="ko-KR" altLang="en-US" sz="1640" dirty="0"/>
              <a:t>조상의 직접적인 자식</a:t>
            </a:r>
            <a:r>
              <a:rPr lang="en-US" altLang="ko-KR" sz="1640" dirty="0"/>
              <a:t>, </a:t>
            </a:r>
            <a:r>
              <a:rPr lang="ko-KR" altLang="en-US" sz="1640" dirty="0"/>
              <a:t>부모의 자식은 불가</a:t>
            </a:r>
            <a:endParaRPr lang="en-US" altLang="ko-KR" sz="1640" dirty="0"/>
          </a:p>
          <a:p>
            <a:pPr lvl="1"/>
            <a:r>
              <a:rPr lang="ko-KR" altLang="en-US" sz="1640" dirty="0"/>
              <a:t>유효한 </a:t>
            </a:r>
            <a:r>
              <a:rPr lang="en-US" altLang="ko-KR" sz="1640" dirty="0"/>
              <a:t>Header Block</a:t>
            </a:r>
          </a:p>
          <a:p>
            <a:pPr lvl="1"/>
            <a:r>
              <a:rPr lang="ko-KR" altLang="en-US" sz="1640" dirty="0"/>
              <a:t>중복 불가</a:t>
            </a:r>
            <a:r>
              <a:rPr lang="en-US" altLang="ko-KR" sz="1640" dirty="0"/>
              <a:t>, </a:t>
            </a:r>
            <a:r>
              <a:rPr lang="ko-KR" altLang="en-US" sz="1640" dirty="0"/>
              <a:t>최대 </a:t>
            </a:r>
            <a:r>
              <a:rPr lang="en-US" altLang="ko-KR" sz="1640" dirty="0"/>
              <a:t>2</a:t>
            </a:r>
            <a:r>
              <a:rPr lang="ko-KR" altLang="en-US" sz="1640" dirty="0"/>
              <a:t>개</a:t>
            </a:r>
            <a:endParaRPr lang="en-US" altLang="ko-KR" sz="1640" dirty="0"/>
          </a:p>
          <a:p>
            <a:pPr lvl="1"/>
            <a:r>
              <a:rPr lang="ko-KR" altLang="en-US" sz="1640" dirty="0"/>
              <a:t>용도</a:t>
            </a:r>
            <a:r>
              <a:rPr lang="en-US" altLang="ko-KR" sz="1640" dirty="0"/>
              <a:t>: </a:t>
            </a:r>
            <a:r>
              <a:rPr lang="en-US" altLang="ko-KR" sz="1640" dirty="0" err="1"/>
              <a:t>PoW</a:t>
            </a:r>
            <a:r>
              <a:rPr lang="en-US" altLang="ko-KR" sz="1640" dirty="0"/>
              <a:t> (</a:t>
            </a:r>
            <a:r>
              <a:rPr lang="en-US" altLang="ko-KR" sz="1640" dirty="0" err="1"/>
              <a:t>ethash</a:t>
            </a:r>
            <a:r>
              <a:rPr lang="en-US" altLang="ko-KR" sz="1640" dirty="0"/>
              <a:t> </a:t>
            </a:r>
            <a:r>
              <a:rPr lang="ko-KR" altLang="en-US" sz="1640" dirty="0"/>
              <a:t>및 </a:t>
            </a:r>
            <a:r>
              <a:rPr lang="en-US" altLang="ko-KR" sz="1640" dirty="0" err="1"/>
              <a:t>mGHOST</a:t>
            </a:r>
            <a:r>
              <a:rPr lang="en-US" altLang="ko-KR" sz="1640" dirty="0"/>
              <a:t>) </a:t>
            </a:r>
            <a:r>
              <a:rPr lang="ko-KR" altLang="en-US" sz="1640" dirty="0"/>
              <a:t>로직에 사용</a:t>
            </a:r>
            <a:endParaRPr lang="en-US" altLang="ko-KR" sz="1640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sz="1640" dirty="0"/>
              <a:t>(Uncle</a:t>
            </a:r>
            <a:r>
              <a:rPr lang="ko-KR" altLang="en-US" sz="1640" dirty="0"/>
              <a:t> </a:t>
            </a:r>
            <a:r>
              <a:rPr lang="en-US" altLang="ko-KR" sz="1640" dirty="0"/>
              <a:t>Block</a:t>
            </a:r>
            <a:r>
              <a:rPr lang="ko-KR" altLang="en-US" sz="1640" dirty="0"/>
              <a:t> </a:t>
            </a:r>
            <a:r>
              <a:rPr lang="en-US" altLang="ko-KR" sz="1640" dirty="0"/>
              <a:t>Height</a:t>
            </a:r>
            <a:r>
              <a:rPr lang="ko-KR" altLang="en-US" sz="1640" dirty="0"/>
              <a:t> </a:t>
            </a:r>
            <a:r>
              <a:rPr lang="en-US" altLang="ko-KR" sz="1640" dirty="0"/>
              <a:t>–</a:t>
            </a:r>
            <a:r>
              <a:rPr lang="ko-KR" altLang="en-US" sz="1640" dirty="0"/>
              <a:t> </a:t>
            </a:r>
            <a:r>
              <a:rPr lang="en-US" altLang="ko-KR" sz="1640" dirty="0"/>
              <a:t>Block Height + 8) * Block Reward / 8</a:t>
            </a:r>
          </a:p>
          <a:p>
            <a:pPr lvl="1"/>
            <a:r>
              <a:rPr lang="ko-KR" altLang="en-US" sz="1640" dirty="0"/>
              <a:t>가까운 </a:t>
            </a:r>
            <a:r>
              <a:rPr lang="en-US" altLang="ko-KR" sz="1640" dirty="0"/>
              <a:t>Block </a:t>
            </a:r>
            <a:r>
              <a:rPr lang="ko-KR" altLang="en-US" sz="1640" dirty="0"/>
              <a:t>일수록 높은 </a:t>
            </a:r>
            <a:r>
              <a:rPr lang="en-US" altLang="ko-KR" sz="1640" dirty="0"/>
              <a:t>Reward (Block Reward 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sz="1640" dirty="0"/>
              <a:t>Uncle </a:t>
            </a:r>
            <a:r>
              <a:rPr lang="ko-KR" altLang="en-US" sz="1640" dirty="0"/>
              <a:t>당 </a:t>
            </a:r>
            <a:r>
              <a:rPr lang="en-US" altLang="ko-KR" sz="1640" dirty="0"/>
              <a:t>Block Reward</a:t>
            </a:r>
            <a:r>
              <a:rPr lang="ko-KR" altLang="en-US" sz="1640" dirty="0"/>
              <a:t> </a:t>
            </a:r>
            <a:r>
              <a:rPr lang="en-US" altLang="ko-KR" sz="1640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sz="1640" dirty="0"/>
              <a:t>Keccak-256( </a:t>
            </a:r>
            <a:r>
              <a:rPr lang="en-US" altLang="ko-KR" sz="1640" dirty="0" err="1"/>
              <a:t>UncleHash</a:t>
            </a:r>
            <a:r>
              <a:rPr lang="en-US" altLang="ko-KR" sz="1640" dirty="0"/>
              <a:t> List), </a:t>
            </a:r>
            <a:r>
              <a:rPr lang="ko-KR" altLang="en-US" sz="1640" dirty="0"/>
              <a:t>예</a:t>
            </a:r>
            <a:r>
              <a:rPr lang="en-US" altLang="ko-KR" sz="1640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827793"/>
              </p:ext>
            </p:extLst>
          </p:nvPr>
        </p:nvGraphicFramePr>
        <p:xfrm>
          <a:off x="6427464" y="3550448"/>
          <a:ext cx="3816425" cy="15601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4132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724285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1010815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32719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4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4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4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4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10251874" y="3521966"/>
            <a:ext cx="173656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122855" y="2708920"/>
            <a:ext cx="80579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801955-E84D-6E1F-B65A-0F2E935B545A}"/>
              </a:ext>
            </a:extLst>
          </p:cNvPr>
          <p:cNvSpPr txBox="1"/>
          <p:nvPr/>
        </p:nvSpPr>
        <p:spPr>
          <a:xfrm>
            <a:off x="5289350" y="1317539"/>
            <a:ext cx="68877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Local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A5C19A-B4AD-F43B-1E32-D3EE413373AC}"/>
              </a:ext>
            </a:extLst>
          </p:cNvPr>
          <p:cNvSpPr txBox="1"/>
          <p:nvPr/>
        </p:nvSpPr>
        <p:spPr>
          <a:xfrm>
            <a:off x="5156831" y="1592512"/>
            <a:ext cx="83144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Remote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AAB0D-7923-0E5D-89C2-BEEB509D2AB9}"/>
              </a:ext>
            </a:extLst>
          </p:cNvPr>
          <p:cNvSpPr txBox="1"/>
          <p:nvPr/>
        </p:nvSpPr>
        <p:spPr>
          <a:xfrm>
            <a:off x="5277383" y="6058220"/>
            <a:ext cx="81861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Commit uncle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EA0CB2-C54C-85F7-5611-DF75BC2A374C}"/>
              </a:ext>
            </a:extLst>
          </p:cNvPr>
          <p:cNvSpPr txBox="1"/>
          <p:nvPr/>
        </p:nvSpPr>
        <p:spPr>
          <a:xfrm>
            <a:off x="10421557" y="2950728"/>
            <a:ext cx="1520796" cy="3441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family = ancestor + uncles</a:t>
            </a:r>
          </a:p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for duplicate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Reward, Transaction Gas Tip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83108"/>
            <a:ext cx="839457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47256"/>
            <a:ext cx="137806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Target Size</a:t>
            </a:r>
            <a:r>
              <a:rPr lang="ko-KR" altLang="en-US" dirty="0"/>
              <a:t> </a:t>
            </a:r>
            <a:r>
              <a:rPr lang="en-US" altLang="ko-KR" dirty="0"/>
              <a:t>:15,000,000 gas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30,000,000 gas (2</a:t>
            </a:r>
            <a:r>
              <a:rPr lang="ko-KR" altLang="en-US" dirty="0"/>
              <a:t>배</a:t>
            </a:r>
            <a:r>
              <a:rPr lang="en-US" altLang="ko-KR" dirty="0"/>
              <a:t>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1851" y="2604080"/>
            <a:ext cx="5616623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1916832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sz="2000" dirty="0"/>
              <a:t>Gas</a:t>
            </a:r>
            <a:r>
              <a:rPr lang="ko-KR" altLang="en-US" sz="2000" dirty="0"/>
              <a:t> </a:t>
            </a:r>
            <a:r>
              <a:rPr lang="en-US" altLang="ko-KR" sz="2000" dirty="0"/>
              <a:t>Limit</a:t>
            </a:r>
            <a:r>
              <a:rPr lang="ko-KR" altLang="en-US" sz="2000" dirty="0"/>
              <a:t> 계산</a:t>
            </a:r>
            <a:endParaRPr lang="en-US" altLang="ko-KR" sz="2000" dirty="0"/>
          </a:p>
          <a:p>
            <a:pPr marL="144000">
              <a:lnSpc>
                <a:spcPct val="100000"/>
              </a:lnSpc>
            </a:pPr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ko-KR" altLang="en-US" dirty="0"/>
            </a:br>
            <a:r>
              <a:rPr lang="en-US" altLang="ko-KR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Parent 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2024" y="863074"/>
            <a:ext cx="5616624" cy="155645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5400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F1CFCC-A2DB-EA84-E867-B83DFEAADEB9}"/>
              </a:ext>
            </a:extLst>
          </p:cNvPr>
          <p:cNvCxnSpPr>
            <a:cxnSpLocks/>
          </p:cNvCxnSpPr>
          <p:nvPr/>
        </p:nvCxnSpPr>
        <p:spPr>
          <a:xfrm>
            <a:off x="4079776" y="1571080"/>
            <a:ext cx="244827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D0E8D0-1A77-4B50-96D1-5F6D868C9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717CD20-3D68-45BA-9100-A8C388889506}"/>
              </a:ext>
            </a:extLst>
          </p:cNvPr>
          <p:cNvGrpSpPr/>
          <p:nvPr/>
        </p:nvGrpSpPr>
        <p:grpSpPr>
          <a:xfrm>
            <a:off x="656094" y="3946036"/>
            <a:ext cx="3315464" cy="1457313"/>
            <a:chOff x="4419390" y="1885334"/>
            <a:chExt cx="3315464" cy="14573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77DF1A-035C-4512-8F7F-97AACC7E3905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1 (Tx1)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B55D28B4-3057-4D2C-8060-EC13A061A3F4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A31810-9040-43EF-8E1D-75F6DE3D7D8E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B21B8DB-8525-4215-9A8F-066BF13939FD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Tx0,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EE7D26A-6FCC-4AB0-84DF-CD83AAB7CA8C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4AD29C-E9C7-4928-BDB2-55B1BCCE7F61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B, 40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25DF82-ADC6-43A2-B0A2-4A9695C0B1FA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C, 10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8EF3A9E3-46B6-418B-AEBE-0B41FD732003}"/>
              </a:ext>
            </a:extLst>
          </p:cNvPr>
          <p:cNvCxnSpPr>
            <a:cxnSpLocks/>
            <a:stCxn id="14" idx="3"/>
            <a:endCxn id="82" idx="1"/>
          </p:cNvCxnSpPr>
          <p:nvPr/>
        </p:nvCxnSpPr>
        <p:spPr>
          <a:xfrm flipV="1">
            <a:off x="3861208" y="2940247"/>
            <a:ext cx="924082" cy="181294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214F32D-C63D-4FB0-808E-1CD99289FF12}"/>
              </a:ext>
            </a:extLst>
          </p:cNvPr>
          <p:cNvCxnSpPr>
            <a:cxnSpLocks/>
            <a:stCxn id="15" idx="3"/>
            <a:endCxn id="94" idx="1"/>
          </p:cNvCxnSpPr>
          <p:nvPr/>
        </p:nvCxnSpPr>
        <p:spPr>
          <a:xfrm flipV="1">
            <a:off x="3861208" y="5110630"/>
            <a:ext cx="924082" cy="27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9C280CB8-2744-4853-AD28-038D2A7AA56C}"/>
              </a:ext>
            </a:extLst>
          </p:cNvPr>
          <p:cNvGrpSpPr/>
          <p:nvPr/>
        </p:nvGrpSpPr>
        <p:grpSpPr>
          <a:xfrm>
            <a:off x="227013" y="1235171"/>
            <a:ext cx="3315464" cy="1096503"/>
            <a:chOff x="4419390" y="1885334"/>
            <a:chExt cx="3315464" cy="109650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B833AC-0C29-4E41-814D-759128A1627F}"/>
                </a:ext>
              </a:extLst>
            </p:cNvPr>
            <p:cNvSpPr txBox="1"/>
            <p:nvPr/>
          </p:nvSpPr>
          <p:spPr>
            <a:xfrm>
              <a:off x="4419390" y="1885334"/>
              <a:ext cx="3312000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Coinbase Transaction 0 (Tx 0)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E2F43D6-8B11-453E-B5C7-A6B6CFE7C4A7}"/>
                </a:ext>
              </a:extLst>
            </p:cNvPr>
            <p:cNvSpPr/>
            <p:nvPr/>
          </p:nvSpPr>
          <p:spPr>
            <a:xfrm>
              <a:off x="4422854" y="2253992"/>
              <a:ext cx="3312000" cy="72784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1DB2BA4-A4E2-40BE-B801-E66E1BFAC18B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1B09311-E825-48BC-B55E-27DA35D2D6E7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Mining Reward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B96060-F983-4AAC-A6F4-F0C8585834F0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FDC9EB6-0E79-4F23-AD60-D0A8CEB6B971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A, 50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B9BAEF6-63EC-4B81-895D-9399CA049212}"/>
              </a:ext>
            </a:extLst>
          </p:cNvPr>
          <p:cNvGrpSpPr/>
          <p:nvPr/>
        </p:nvGrpSpPr>
        <p:grpSpPr>
          <a:xfrm>
            <a:off x="4637709" y="2133096"/>
            <a:ext cx="3315464" cy="1457313"/>
            <a:chOff x="4419390" y="1885334"/>
            <a:chExt cx="3315464" cy="145731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4D373C9-CC5E-4A79-BC53-E31C2608D58B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2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FD7D28B1-9427-415C-93C9-F0ED94F9CA27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0EEE286-6DA2-4F36-8445-FC3DCB6EE492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3161EE8-9F92-4646-85BE-E2D20CD33576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Tx1,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DFFCC5-19AE-4F11-A01E-E2454C314E55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77221EE-2FCD-4748-9C32-367A5ECC204D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D, 20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8A5B97F3-6D36-43F8-B0F5-6D6414178DAE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E, 20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88" name="연결선: 꺾임 87">
            <a:extLst>
              <a:ext uri="{FF2B5EF4-FFF2-40B4-BE49-F238E27FC236}">
                <a16:creationId xmlns:a16="http://schemas.microsoft.com/office/drawing/2014/main" id="{A2BA7B5C-8057-45D7-AF65-D0F497F5E2C5}"/>
              </a:ext>
            </a:extLst>
          </p:cNvPr>
          <p:cNvCxnSpPr>
            <a:stCxn id="75" idx="2"/>
            <a:endCxn id="9" idx="1"/>
          </p:cNvCxnSpPr>
          <p:nvPr/>
        </p:nvCxnSpPr>
        <p:spPr>
          <a:xfrm rot="5400000">
            <a:off x="474913" y="2524972"/>
            <a:ext cx="2556977" cy="1899452"/>
          </a:xfrm>
          <a:prstGeom prst="bentConnector4">
            <a:avLst>
              <a:gd name="adj1" fmla="val 46991"/>
              <a:gd name="adj2" fmla="val 119989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FACD792-488E-4FB0-9E0C-C535BF232FD9}"/>
              </a:ext>
            </a:extLst>
          </p:cNvPr>
          <p:cNvGrpSpPr/>
          <p:nvPr/>
        </p:nvGrpSpPr>
        <p:grpSpPr>
          <a:xfrm>
            <a:off x="4637709" y="4303479"/>
            <a:ext cx="3315464" cy="1457313"/>
            <a:chOff x="4419390" y="1885334"/>
            <a:chExt cx="3315464" cy="1457313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BE3149A-43F9-41FC-8544-47F644EA0B21}"/>
                </a:ext>
              </a:extLst>
            </p:cNvPr>
            <p:cNvSpPr txBox="1"/>
            <p:nvPr/>
          </p:nvSpPr>
          <p:spPr>
            <a:xfrm>
              <a:off x="4419390" y="1885334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3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AC12228-A045-4175-8D61-A96FD835C7B9}"/>
                </a:ext>
              </a:extLst>
            </p:cNvPr>
            <p:cNvSpPr/>
            <p:nvPr/>
          </p:nvSpPr>
          <p:spPr>
            <a:xfrm>
              <a:off x="4422854" y="2253992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DF4F88D-F768-468C-BFEB-04964C123365}"/>
                </a:ext>
              </a:extLst>
            </p:cNvPr>
            <p:cNvSpPr txBox="1"/>
            <p:nvPr/>
          </p:nvSpPr>
          <p:spPr>
            <a:xfrm>
              <a:off x="4566971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A0835BA-1019-45EA-AF0F-A20B3E8B6E14}"/>
                </a:ext>
              </a:extLst>
            </p:cNvPr>
            <p:cNvSpPr txBox="1"/>
            <p:nvPr/>
          </p:nvSpPr>
          <p:spPr>
            <a:xfrm>
              <a:off x="4566971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Tx1, output1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CC9CF9B-9AAA-466E-88D7-22EB47714196}"/>
                </a:ext>
              </a:extLst>
            </p:cNvPr>
            <p:cNvSpPr txBox="1"/>
            <p:nvPr/>
          </p:nvSpPr>
          <p:spPr>
            <a:xfrm>
              <a:off x="6166504" y="2230139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5F755CB7-E7FC-48C5-A534-18B6E872A38E}"/>
                </a:ext>
              </a:extLst>
            </p:cNvPr>
            <p:cNvSpPr txBox="1"/>
            <p:nvPr/>
          </p:nvSpPr>
          <p:spPr>
            <a:xfrm>
              <a:off x="6166504" y="2538596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E, 9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9176B44-516D-4D4A-8F33-A16447DA8370}"/>
                </a:ext>
              </a:extLst>
            </p:cNvPr>
            <p:cNvSpPr txBox="1"/>
            <p:nvPr/>
          </p:nvSpPr>
          <p:spPr>
            <a:xfrm>
              <a:off x="6166504" y="2896312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F, 1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D1A4204-1834-40B3-8AE8-CD96F1AAE6AC}"/>
              </a:ext>
            </a:extLst>
          </p:cNvPr>
          <p:cNvGrpSpPr/>
          <p:nvPr/>
        </p:nvGrpSpPr>
        <p:grpSpPr>
          <a:xfrm>
            <a:off x="8637342" y="2700343"/>
            <a:ext cx="3315464" cy="1457313"/>
            <a:chOff x="8637342" y="2700343"/>
            <a:chExt cx="3315464" cy="145731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A4888BD-C8C6-4C6A-91C3-CE3C860A5618}"/>
                </a:ext>
              </a:extLst>
            </p:cNvPr>
            <p:cNvSpPr txBox="1"/>
            <p:nvPr/>
          </p:nvSpPr>
          <p:spPr>
            <a:xfrm>
              <a:off x="8637342" y="2700343"/>
              <a:ext cx="2681126" cy="369332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4</a:t>
              </a:r>
              <a:endParaRPr lang="ko-KR" altLang="en-US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2003C45-21B3-4A51-9692-6DE1CDDC2BAF}"/>
                </a:ext>
              </a:extLst>
            </p:cNvPr>
            <p:cNvSpPr/>
            <p:nvPr/>
          </p:nvSpPr>
          <p:spPr>
            <a:xfrm>
              <a:off x="8640806" y="3069001"/>
              <a:ext cx="3312000" cy="108865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endParaRPr lang="en-US" altLang="ko-KR" sz="1400" dirty="0">
                <a:latin typeface="Arial" panose="020B0604020202020204" pitchFamily="34" charset="0"/>
              </a:endParaRPr>
            </a:p>
            <a:p>
              <a:br>
                <a:rPr lang="en-US" altLang="ko-KR" sz="1400" dirty="0">
                  <a:latin typeface="Arial" panose="020B0604020202020204" pitchFamily="34" charset="0"/>
                </a:rPr>
              </a:br>
              <a:r>
                <a:rPr lang="en-US" altLang="ko-KR" sz="1400" dirty="0">
                  <a:latin typeface="Arial" panose="020B0604020202020204" pitchFamily="34" charset="0"/>
                </a:rPr>
                <a:t>  </a:t>
              </a:r>
              <a:endParaRPr lang="ko-KR" altLang="en-US" sz="1400" dirty="0"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8216F86-C2C2-4A1F-9C8E-D3A40241E113}"/>
                </a:ext>
              </a:extLst>
            </p:cNvPr>
            <p:cNvSpPr txBox="1"/>
            <p:nvPr/>
          </p:nvSpPr>
          <p:spPr>
            <a:xfrm>
              <a:off x="8784923" y="3045148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inputs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F96CAE1-2531-4DED-99CD-FC0E5DDB865F}"/>
                </a:ext>
              </a:extLst>
            </p:cNvPr>
            <p:cNvSpPr txBox="1"/>
            <p:nvPr/>
          </p:nvSpPr>
          <p:spPr>
            <a:xfrm>
              <a:off x="8784923" y="3353605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Tx2, output1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90749A-9183-4B0F-89A9-5854EABC5E90}"/>
                </a:ext>
              </a:extLst>
            </p:cNvPr>
            <p:cNvSpPr txBox="1"/>
            <p:nvPr/>
          </p:nvSpPr>
          <p:spPr>
            <a:xfrm>
              <a:off x="10384456" y="3045148"/>
              <a:ext cx="1306946" cy="32316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outputs</a:t>
              </a:r>
              <a:endParaRPr lang="ko-KR" altLang="en-US" sz="15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FAAB132-58B7-4CA9-9407-04C0C57C3F18}"/>
                </a:ext>
              </a:extLst>
            </p:cNvPr>
            <p:cNvSpPr txBox="1"/>
            <p:nvPr/>
          </p:nvSpPr>
          <p:spPr>
            <a:xfrm>
              <a:off x="10384456" y="3353605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[0] To: Y, 21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B56AC122-E9EC-4760-830E-5792F94C3263}"/>
                </a:ext>
              </a:extLst>
            </p:cNvPr>
            <p:cNvSpPr txBox="1"/>
            <p:nvPr/>
          </p:nvSpPr>
          <p:spPr>
            <a:xfrm>
              <a:off x="10384456" y="3711321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46800" rIns="468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To: Z,  8 BTC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3681E8E-6DAE-4A19-BCCE-577000EB4FC0}"/>
                </a:ext>
              </a:extLst>
            </p:cNvPr>
            <p:cNvSpPr txBox="1"/>
            <p:nvPr/>
          </p:nvSpPr>
          <p:spPr>
            <a:xfrm>
              <a:off x="8786586" y="3711429"/>
              <a:ext cx="1458000" cy="307777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txBody>
            <a:bodyPr wrap="square" lIns="54000" rIns="54000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[1] Tx3, output0</a:t>
              </a:r>
              <a:endParaRPr lang="ko-KR" altLang="en-US" sz="1400" dirty="0">
                <a:solidFill>
                  <a:srgbClr val="00C8EB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F01DC1D6-5F11-4323-9716-C26FC38E682F}"/>
              </a:ext>
            </a:extLst>
          </p:cNvPr>
          <p:cNvCxnSpPr>
            <a:cxnSpLocks/>
            <a:stCxn id="85" idx="3"/>
            <a:endCxn id="103" idx="1"/>
          </p:cNvCxnSpPr>
          <p:nvPr/>
        </p:nvCxnSpPr>
        <p:spPr>
          <a:xfrm>
            <a:off x="7842823" y="3297963"/>
            <a:ext cx="942100" cy="20953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7DB6C9C8-0233-450F-9EAD-43DBB19F1FA5}"/>
              </a:ext>
            </a:extLst>
          </p:cNvPr>
          <p:cNvCxnSpPr>
            <a:cxnSpLocks/>
            <a:stCxn id="96" idx="3"/>
            <a:endCxn id="108" idx="1"/>
          </p:cNvCxnSpPr>
          <p:nvPr/>
        </p:nvCxnSpPr>
        <p:spPr>
          <a:xfrm flipV="1">
            <a:off x="7842823" y="3865318"/>
            <a:ext cx="943763" cy="12453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8075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425134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425134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359323"/>
              </p:ext>
            </p:extLst>
          </p:nvPr>
        </p:nvGraphicFramePr>
        <p:xfrm>
          <a:off x="364920" y="3794466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2672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지갑 및 트랜잭션 서명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3E91B27-332B-088C-E5AA-C3F8E3687BEB}"/>
              </a:ext>
            </a:extLst>
          </p:cNvPr>
          <p:cNvGraphicFramePr>
            <a:graphicFrameLocks noGrp="1"/>
          </p:cNvGraphicFramePr>
          <p:nvPr/>
        </p:nvGraphicFramePr>
        <p:xfrm>
          <a:off x="5719187" y="734355"/>
          <a:ext cx="6042813" cy="13411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32761">
                  <a:extLst>
                    <a:ext uri="{9D8B030D-6E8A-4147-A177-3AD203B41FA5}">
                      <a16:colId xmlns:a16="http://schemas.microsoft.com/office/drawing/2014/main" val="2656906354"/>
                    </a:ext>
                  </a:extLst>
                </a:gridCol>
                <a:gridCol w="3510052">
                  <a:extLst>
                    <a:ext uri="{9D8B030D-6E8A-4147-A177-3AD203B41FA5}">
                      <a16:colId xmlns:a16="http://schemas.microsoft.com/office/drawing/2014/main" val="218946248"/>
                    </a:ext>
                  </a:extLst>
                </a:gridCol>
              </a:tblGrid>
              <a:tr h="2068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211241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이더리움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잔액 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565443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조회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5302330"/>
                  </a:ext>
                </a:extLst>
              </a:tr>
              <a:tr h="20685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제출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04362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F53F83A7-8254-13A0-19A2-05DD6F827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4322" y="3222594"/>
            <a:ext cx="1965938" cy="348300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00C44-A251-FCDE-D239-E518BC23A6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8086" y="3222594"/>
            <a:ext cx="1965937" cy="34830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95B8969-57CC-45C1-3C36-B65227F4C3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2793" y="3222594"/>
            <a:ext cx="1973703" cy="3483006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144700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758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sz="1900" dirty="0"/>
              <a:t>Non-Binary</a:t>
            </a:r>
          </a:p>
          <a:p>
            <a:r>
              <a:rPr lang="ko-KR" altLang="en-US" sz="1900" dirty="0" err="1"/>
              <a:t>머클</a:t>
            </a:r>
            <a:r>
              <a:rPr lang="ko-KR" altLang="en-US" sz="1900" dirty="0"/>
              <a:t> 트리 공유를 통해 저장 공간 절약</a:t>
            </a:r>
            <a:endParaRPr lang="en-US" altLang="ko-KR" sz="1900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26297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26296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55788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55788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4787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7295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72953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38552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38552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38551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5427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679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70242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647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647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6004060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23788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23788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23788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815876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815876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38242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22272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22272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35956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35956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23788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23788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38242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113402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113402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43967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66905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84070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790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47073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34905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49359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24519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414821" y="3277633"/>
            <a:ext cx="23374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참고 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96537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88371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76059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47073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59939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97656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72076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80695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60310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34905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69485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67060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116762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5338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79346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972" y="1484312"/>
            <a:ext cx="7331676" cy="518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00C8EB"/>
                </a:solidFill>
              </a:rPr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>
                <a:solidFill>
                  <a:srgbClr val="00C8EB"/>
                </a:solidFill>
              </a:rPr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>
                <a:solidFill>
                  <a:srgbClr val="00C8EB"/>
                </a:solidFill>
              </a:rPr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0229231"/>
              </p:ext>
            </p:extLst>
          </p:nvPr>
        </p:nvGraphicFramePr>
        <p:xfrm>
          <a:off x="477875" y="2814723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41087"/>
              </p:ext>
            </p:extLst>
          </p:nvPr>
        </p:nvGraphicFramePr>
        <p:xfrm>
          <a:off x="477875" y="112474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349127"/>
              </p:ext>
            </p:extLst>
          </p:nvPr>
        </p:nvGraphicFramePr>
        <p:xfrm>
          <a:off x="477875" y="4797152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879989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810526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0997"/>
              </p:ext>
            </p:extLst>
          </p:nvPr>
        </p:nvGraphicFramePr>
        <p:xfrm>
          <a:off x="5231904" y="686802"/>
          <a:ext cx="3363252" cy="109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7751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2085737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2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2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2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2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60867"/>
              </p:ext>
            </p:extLst>
          </p:nvPr>
        </p:nvGraphicFramePr>
        <p:xfrm>
          <a:off x="6074876" y="686802"/>
          <a:ext cx="3189476" cy="10363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11507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977969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1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1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544305"/>
              </p:ext>
            </p:extLst>
          </p:nvPr>
        </p:nvGraphicFramePr>
        <p:xfrm>
          <a:off x="9386368" y="678676"/>
          <a:ext cx="2541411" cy="1295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861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5193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050113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16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1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16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1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62339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334822"/>
              </p:ext>
            </p:extLst>
          </p:nvPr>
        </p:nvGraphicFramePr>
        <p:xfrm>
          <a:off x="220839" y="2994514"/>
          <a:ext cx="1840997" cy="157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90544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50453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6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6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6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6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6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>
            <a:normAutofit lnSpcReduction="10000"/>
          </a:bodyPr>
          <a:lstStyle/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(Account)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account address</a:t>
            </a:r>
            <a:br>
              <a:rPr lang="en-US" altLang="ko-KR" sz="1800" dirty="0"/>
            </a:br>
            <a:r>
              <a:rPr lang="en-US" altLang="ko-KR" sz="1800" dirty="0"/>
              <a:t>Path = keccak-256(address)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: </a:t>
            </a:r>
            <a:br>
              <a:rPr lang="en-US" altLang="ko-KR" sz="1800" dirty="0"/>
            </a:br>
            <a:r>
              <a:rPr lang="en-US" altLang="ko-KR" sz="1800" dirty="0"/>
              <a:t> - static : position</a:t>
            </a:r>
            <a:br>
              <a:rPr lang="en-US" altLang="ko-KR" sz="1800" dirty="0"/>
            </a:br>
            <a:r>
              <a:rPr lang="en-US" altLang="ko-KR" sz="1800" dirty="0"/>
              <a:t> - dynamic  : key + </a:t>
            </a:r>
            <a:r>
              <a:rPr lang="en-US" altLang="ko-KR" sz="1800" dirty="0" err="1"/>
              <a:t>posison</a:t>
            </a:r>
            <a:br>
              <a:rPr lang="en-US" altLang="ko-KR" sz="1800" dirty="0"/>
            </a:br>
            <a:r>
              <a:rPr lang="en-US" altLang="ko-KR" sz="1800" dirty="0"/>
              <a:t>Path</a:t>
            </a:r>
            <a:r>
              <a:rPr lang="ko-KR" altLang="en-US" sz="1800" dirty="0"/>
              <a:t> </a:t>
            </a:r>
            <a:r>
              <a:rPr lang="en-US" altLang="ko-KR" sz="1800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Keccak-256( Key 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Transaction index</a:t>
            </a:r>
            <a:br>
              <a:rPr lang="en-US" altLang="ko-KR" sz="1800" dirty="0"/>
            </a:br>
            <a:r>
              <a:rPr lang="en-US" altLang="ko-KR" sz="1800" dirty="0"/>
              <a:t>Path = RLP(</a:t>
            </a:r>
            <a:r>
              <a:rPr lang="en-US" altLang="ko-KR" sz="1800" dirty="0" err="1"/>
              <a:t>tx</a:t>
            </a:r>
            <a:r>
              <a:rPr lang="en-US" altLang="ko-KR" sz="1800" dirty="0"/>
              <a:t> index)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800" dirty="0"/>
              <a:t>Key = Receipt Index</a:t>
            </a:r>
            <a:br>
              <a:rPr lang="en-US" altLang="ko-KR" sz="1800" dirty="0"/>
            </a:br>
            <a:r>
              <a:rPr lang="en-US" altLang="ko-KR" sz="1800" dirty="0"/>
              <a:t>Path = RLP(receipt index)</a:t>
            </a:r>
          </a:p>
          <a:p>
            <a:pPr marL="216000" indent="-216000">
              <a:lnSpc>
                <a:spcPct val="120000"/>
              </a:lnSpc>
              <a:buFont typeface="+mj-lt"/>
              <a:buAutoNum type="arabicPeriod"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487488" y="5517232"/>
            <a:ext cx="432048" cy="2158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API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/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867451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fontScale="92500" lnSpcReduction="10000"/>
          </a:bodyPr>
          <a:lstStyle/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(Account) State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 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 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B545FC6-694E-1C97-23F9-94FF5D726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1513"/>
            <a:ext cx="11687175" cy="618648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b="1" dirty="0"/>
              <a:t>Difficulty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r>
              <a:rPr lang="ko-KR" altLang="en-US" dirty="0"/>
              <a:t>난이도 조정 단위 </a:t>
            </a:r>
            <a:r>
              <a:rPr lang="en-US" altLang="ko-KR" dirty="0"/>
              <a:t>: </a:t>
            </a:r>
            <a:r>
              <a:rPr lang="ko-KR" altLang="en-US" dirty="0"/>
              <a:t>부모 난이도 </a:t>
            </a:r>
            <a:r>
              <a:rPr lang="en-US" altLang="ko-KR" dirty="0"/>
              <a:t>/ 2048</a:t>
            </a:r>
          </a:p>
          <a:p>
            <a:r>
              <a:rPr lang="en-US" altLang="ko-KR" dirty="0"/>
              <a:t>(1 or 2) : </a:t>
            </a:r>
            <a:r>
              <a:rPr lang="ko-KR" altLang="en-US" dirty="0"/>
              <a:t>부모 블록의 </a:t>
            </a:r>
            <a:r>
              <a:rPr lang="en-US" altLang="ko-KR" dirty="0"/>
              <a:t>Uncle Block </a:t>
            </a:r>
            <a:r>
              <a:rPr lang="ko-KR" altLang="en-US" dirty="0"/>
              <a:t>포함 여부</a:t>
            </a:r>
            <a:endParaRPr lang="en-US" altLang="ko-KR" dirty="0"/>
          </a:p>
          <a:p>
            <a:pPr lvl="1"/>
            <a:r>
              <a:rPr lang="en-US" altLang="ko-KR" dirty="0"/>
              <a:t>1 : </a:t>
            </a:r>
            <a:r>
              <a:rPr lang="ko-KR" altLang="en-US" dirty="0"/>
              <a:t>미포함</a:t>
            </a:r>
            <a:endParaRPr lang="en-US" altLang="ko-KR" dirty="0"/>
          </a:p>
          <a:p>
            <a:pPr lvl="1"/>
            <a:r>
              <a:rPr lang="en-US" altLang="ko-KR" dirty="0"/>
              <a:t>2 : </a:t>
            </a:r>
            <a:r>
              <a:rPr lang="ko-KR" altLang="en-US" dirty="0"/>
              <a:t>포함 </a:t>
            </a:r>
            <a:r>
              <a:rPr lang="en-US" altLang="ko-KR" dirty="0"/>
              <a:t>(</a:t>
            </a:r>
            <a:r>
              <a:rPr lang="ko-KR" altLang="en-US" dirty="0"/>
              <a:t>개수 상관없이 블록을 하나 생성으로 간주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난이도 조정 </a:t>
            </a:r>
            <a:r>
              <a:rPr lang="en-US" altLang="ko-KR" dirty="0"/>
              <a:t>(Uncle</a:t>
            </a:r>
            <a:r>
              <a:rPr lang="ko-KR" altLang="en-US" dirty="0"/>
              <a:t> 미포함 가정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9</a:t>
            </a:r>
            <a:r>
              <a:rPr lang="ko-KR" altLang="en-US" dirty="0"/>
              <a:t>초 미만 </a:t>
            </a:r>
            <a:r>
              <a:rPr lang="en-US" altLang="ko-KR" dirty="0"/>
              <a:t>: </a:t>
            </a:r>
            <a:r>
              <a:rPr lang="ko-KR" altLang="en-US" dirty="0"/>
              <a:t>난이도 감소</a:t>
            </a:r>
            <a:endParaRPr lang="en-US" altLang="ko-KR" dirty="0"/>
          </a:p>
          <a:p>
            <a:pPr lvl="1"/>
            <a:r>
              <a:rPr lang="en-US" altLang="ko-KR" dirty="0"/>
              <a:t>18</a:t>
            </a:r>
            <a:r>
              <a:rPr lang="ko-KR" altLang="en-US" dirty="0"/>
              <a:t>초 이상 </a:t>
            </a:r>
            <a:r>
              <a:rPr lang="en-US" altLang="ko-KR" dirty="0"/>
              <a:t>: 9</a:t>
            </a:r>
            <a:r>
              <a:rPr lang="ko-KR" altLang="en-US" dirty="0"/>
              <a:t>초당 난이도 </a:t>
            </a:r>
            <a:r>
              <a:rPr lang="en-US" altLang="ko-KR" dirty="0"/>
              <a:t>1</a:t>
            </a:r>
            <a:r>
              <a:rPr lang="ko-KR" altLang="en-US" dirty="0"/>
              <a:t>단계씩 증가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99</a:t>
            </a:r>
            <a:r>
              <a:rPr lang="ko-KR" altLang="en-US" dirty="0"/>
              <a:t>단계로 제한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(9 + 18) / 2 = 13.5</a:t>
            </a:r>
          </a:p>
          <a:p>
            <a:r>
              <a:rPr lang="ko-KR" altLang="en-US" dirty="0"/>
              <a:t>난이도 폭탄 </a:t>
            </a:r>
            <a:r>
              <a:rPr lang="en-US" altLang="ko-KR" dirty="0"/>
              <a:t>(Difficulty Bomb)</a:t>
            </a:r>
          </a:p>
          <a:p>
            <a:pPr lvl="1"/>
            <a:r>
              <a:rPr lang="en-US" altLang="ko-KR" dirty="0"/>
              <a:t>Arrow Glacier delay: 10,700,000</a:t>
            </a:r>
          </a:p>
          <a:p>
            <a:pPr lvl="1"/>
            <a:r>
              <a:rPr lang="en-US" altLang="ko-KR" dirty="0"/>
              <a:t>Block Number(2022-05-19) : 14,799,950 ➡ diff + 2</a:t>
            </a:r>
            <a:r>
              <a:rPr lang="en-US" altLang="ko-KR" baseline="30000" dirty="0"/>
              <a:t>38 </a:t>
            </a:r>
            <a:r>
              <a:rPr lang="en-US" altLang="ko-KR" dirty="0"/>
              <a:t>➡ </a:t>
            </a:r>
            <a:r>
              <a:rPr lang="en-US" altLang="ko-KR" dirty="0" err="1"/>
              <a:t>diif</a:t>
            </a:r>
            <a:r>
              <a:rPr lang="en-US" altLang="ko-KR" dirty="0"/>
              <a:t> = </a:t>
            </a:r>
            <a:r>
              <a:rPr lang="en-US" altLang="ko-KR" dirty="0" err="1"/>
              <a:t>diif</a:t>
            </a:r>
            <a:r>
              <a:rPr lang="en-US" altLang="ko-KR" dirty="0"/>
              <a:t> + 137,438,953,472 (</a:t>
            </a:r>
            <a:r>
              <a:rPr lang="ko-KR" altLang="en-US" dirty="0"/>
              <a:t>난이도 조정 단위의 </a:t>
            </a:r>
            <a:r>
              <a:rPr lang="en-US" altLang="ko-KR" dirty="0"/>
              <a:t>1.9% </a:t>
            </a:r>
            <a:r>
              <a:rPr lang="ko-KR" altLang="en-US" dirty="0"/>
              <a:t>추가 상승</a:t>
            </a:r>
            <a:r>
              <a:rPr lang="en-US" altLang="ko-KR" dirty="0"/>
              <a:t>)</a:t>
            </a:r>
            <a:endParaRPr lang="en-US" altLang="ko-KR" baseline="30000" dirty="0"/>
          </a:p>
          <a:p>
            <a:pPr lvl="1"/>
            <a:r>
              <a:rPr lang="en-US" altLang="ko-KR" dirty="0"/>
              <a:t>Current Difficulty : 14,371,129,481,582,148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5FB62C1-DA5A-6DA0-829A-0F66812A6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5F884-D49E-FE56-6904-1F4E7CE5DB36}"/>
                  </a:ext>
                </a:extLst>
              </p:cNvPr>
              <p:cNvSpPr txBox="1"/>
              <p:nvPr/>
            </p:nvSpPr>
            <p:spPr>
              <a:xfrm>
                <a:off x="363863" y="1139032"/>
                <a:ext cx="11206016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20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parent</m:t>
                          </m:r>
                          <m: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20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num>
                        <m:den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2048</m:t>
                          </m:r>
                        </m:den>
                      </m:f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𝑝𝑎𝑟𝑒𝑛𝑡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20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20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ko-KR" sz="20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−99</m:t>
                              </m:r>
                            </m:e>
                          </m:d>
                        </m:e>
                      </m:func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F5F884-D49E-FE56-6904-1F4E7CE5D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63" y="1139032"/>
                <a:ext cx="11206016" cy="6915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6C8BC-BFEF-E007-0BF5-E3D5212ABC89}"/>
                  </a:ext>
                </a:extLst>
              </p:cNvPr>
              <p:cNvSpPr txBox="1"/>
              <p:nvPr/>
            </p:nvSpPr>
            <p:spPr>
              <a:xfrm>
                <a:off x="3850304" y="5071169"/>
                <a:ext cx="5270032" cy="4599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𝑝𝑎𝑟𝑒𝑛𝑡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𝑏𝑙𝑜𝑐𝑘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𝑛𝑢𝑚𝑒𝑟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𝑑𝑒𝑙𝑎𝑦</m:t>
                                  </m:r>
                                </m:num>
                                <m:den>
                                  <m:r>
                                    <a:rPr lang="en-US" altLang="ko-KR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100000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m:rPr>
                              <m:nor/>
                            </m:rPr>
                            <a:rPr lang="en-US" altLang="ko-KR" sz="20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46C8BC-BFEF-E007-0BF5-E3D5212AB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0304" y="5071169"/>
                <a:ext cx="5270032" cy="459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7302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4633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https://github.com/ethereum/go-ethereum/blob/master/consensus/ethash/consensus.go#L367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301208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4612136" y="3229160"/>
            <a:ext cx="148386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Parent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36EC0-3E8F-2EAC-2785-4DADFE38D14A}"/>
              </a:ext>
            </a:extLst>
          </p:cNvPr>
          <p:cNvSpPr txBox="1"/>
          <p:nvPr/>
        </p:nvSpPr>
        <p:spPr>
          <a:xfrm>
            <a:off x="6663972" y="1139159"/>
            <a:ext cx="369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(1 or 2) :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부모 블록의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uncle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존재 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미존재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1,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존재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E803EA-EAA9-F262-1EC5-F87F2F47F611}"/>
                  </a:ext>
                </a:extLst>
              </p:cNvPr>
              <p:cNvSpPr txBox="1"/>
              <p:nvPr/>
            </p:nvSpPr>
            <p:spPr>
              <a:xfrm>
                <a:off x="4583832" y="1596855"/>
                <a:ext cx="6554166" cy="414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diff</m:t>
                      </m:r>
                      <m:r>
                        <a:rPr lang="en-US" altLang="ko-KR" sz="12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f>
                        <m:fPr>
                          <m:ctrlPr>
                            <a:rPr lang="en-US" altLang="ko-KR" sz="12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parent</m:t>
                          </m:r>
                          <m: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ko-KR" sz="12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diff</m:t>
                          </m:r>
                        </m:num>
                        <m:den>
                          <m: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2048</m:t>
                          </m:r>
                        </m:den>
                      </m:f>
                      <m:r>
                        <a:rPr lang="en-US" altLang="ko-KR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2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2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𝑜𝑟</m:t>
                                  </m:r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e>
                              </m:d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f>
                                <m:fPr>
                                  <m:ctrlP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𝑏𝑙𝑜𝑐𝑘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𝑝𝑎𝑟𝑒𝑛𝑡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2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𝑡𝑖𝑚𝑒𝑠𝑡𝑎𝑚𝑝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ko-KR" sz="12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 −99</m:t>
                              </m:r>
                            </m:e>
                          </m:d>
                        </m:e>
                      </m:func>
                      <m:r>
                        <a:rPr lang="en-US" altLang="ko-KR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E803EA-EAA9-F262-1EC5-F87F2F47F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1596855"/>
                <a:ext cx="6554166" cy="414985"/>
              </a:xfrm>
              <a:prstGeom prst="rect">
                <a:avLst/>
              </a:prstGeom>
              <a:blipFill>
                <a:blip r:embed="rId4"/>
                <a:stretch>
                  <a:fillRect l="-93" r="-186" b="-14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30F0A78-4951-6DCC-26FD-FD0E059E8A9D}"/>
              </a:ext>
            </a:extLst>
          </p:cNvPr>
          <p:cNvSpPr txBox="1"/>
          <p:nvPr/>
        </p:nvSpPr>
        <p:spPr>
          <a:xfrm>
            <a:off x="10555102" y="4979031"/>
            <a:ext cx="137165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expDiffPeriod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 = 100000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4366A-A23D-ECFB-8320-E5A350143C27}"/>
                  </a:ext>
                </a:extLst>
              </p:cNvPr>
              <p:cNvSpPr txBox="1"/>
              <p:nvPr/>
            </p:nvSpPr>
            <p:spPr>
              <a:xfrm>
                <a:off x="8011072" y="6251809"/>
                <a:ext cx="3922484" cy="413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𝑑𝑖𝑓𝑓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𝑝𝑎𝑟𝑒𝑛𝑡</m:t>
                                  </m:r>
                                  <m:r>
                                    <a:rPr lang="en-US" altLang="ko-KR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𝑏𝑙𝑜𝑐𝑘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𝑛𝑢𝑚𝑒𝑟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𝑑𝑒𝑙𝑎𝑦</m:t>
                                  </m:r>
                                </m:num>
                                <m:den>
                                  <m:r>
                                    <a:rPr lang="en-US" altLang="ko-KR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100000</m:t>
                                  </m:r>
                                </m:den>
                              </m:f>
                            </m:e>
                          </m:d>
                          <m:r>
                            <a:rPr lang="en-US" altLang="ko-KR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ko-KR" alt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54366A-A23D-ECFB-8320-E5A350143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072" y="6251809"/>
                <a:ext cx="3922484" cy="413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620" y="678570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021" y="680491"/>
            <a:ext cx="5714951" cy="3323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9C58F2-C7FD-FEE2-AFCC-7154E629BF78}"/>
              </a:ext>
            </a:extLst>
          </p:cNvPr>
          <p:cNvSpPr txBox="1"/>
          <p:nvPr/>
        </p:nvSpPr>
        <p:spPr>
          <a:xfrm>
            <a:off x="5664618" y="2060848"/>
            <a:ext cx="405042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Target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258A8-47A0-45C3-C056-472346158512}"/>
              </a:ext>
            </a:extLst>
          </p:cNvPr>
          <p:cNvSpPr txBox="1"/>
          <p:nvPr/>
        </p:nvSpPr>
        <p:spPr>
          <a:xfrm>
            <a:off x="11236575" y="958978"/>
            <a:ext cx="688774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Find 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5FF22-E282-9848-54AF-983C96F1F7B0}"/>
              </a:ext>
            </a:extLst>
          </p:cNvPr>
          <p:cNvSpPr txBox="1"/>
          <p:nvPr/>
        </p:nvSpPr>
        <p:spPr>
          <a:xfrm>
            <a:off x="10890246" y="2754561"/>
            <a:ext cx="10382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(</a:t>
            </a:r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, nonce)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EA4373-51A4-183C-561B-47AA92FA2ED4}"/>
              </a:ext>
            </a:extLst>
          </p:cNvPr>
          <p:cNvSpPr txBox="1"/>
          <p:nvPr/>
        </p:nvSpPr>
        <p:spPr>
          <a:xfrm>
            <a:off x="11392066" y="5229200"/>
            <a:ext cx="533283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nonce++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4B47E1-467D-3B5B-0FB7-B2BB00E962B8}"/>
              </a:ext>
            </a:extLst>
          </p:cNvPr>
          <p:cNvSpPr txBox="1"/>
          <p:nvPr/>
        </p:nvSpPr>
        <p:spPr>
          <a:xfrm>
            <a:off x="11397726" y="3429000"/>
            <a:ext cx="534886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 err="1">
                <a:solidFill>
                  <a:srgbClr val="262626"/>
                </a:solidFill>
                <a:latin typeface="Arial" panose="020B0604020202020204" pitchFamily="34" charset="0"/>
              </a:rPr>
              <a:t>mixHash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EDF710-615F-AB63-7A65-459F9C4191D5}"/>
              </a:ext>
            </a:extLst>
          </p:cNvPr>
          <p:cNvSpPr txBox="1"/>
          <p:nvPr/>
        </p:nvSpPr>
        <p:spPr>
          <a:xfrm>
            <a:off x="11546047" y="3234408"/>
            <a:ext cx="382601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nonce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5B70FD8-0B49-986C-0658-B30C4BEB07F9}"/>
              </a:ext>
            </a:extLst>
          </p:cNvPr>
          <p:cNvCxnSpPr>
            <a:cxnSpLocks/>
          </p:cNvCxnSpPr>
          <p:nvPr/>
        </p:nvCxnSpPr>
        <p:spPr>
          <a:xfrm>
            <a:off x="6096000" y="678570"/>
            <a:ext cx="0" cy="599051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API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/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24114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775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Block Size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2918916" y="678408"/>
            <a:ext cx="63541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채굴자는 블록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Gas Ceiling(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한계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지정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= Node Gas Ceiling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의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229040" y="3341911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226114" y="2991801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226114" y="4135337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114498" y="3996223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215900" y="2780928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Max 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5855121" y="2990059"/>
            <a:ext cx="610564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Block Size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(Parent Gas Limit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/ 1024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범위 내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73728" y="3702736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5855121" y="4159695"/>
            <a:ext cx="610564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(Parent Gas Limit / 1024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범위 내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043851" y="4399256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16553" y="4827294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040925" y="2990059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040925" y="4133595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282771" y="35113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464F5-B7FF-FFD0-E9D7-CA46088E3BDC}"/>
              </a:ext>
            </a:extLst>
          </p:cNvPr>
          <p:cNvSpPr txBox="1"/>
          <p:nvPr/>
        </p:nvSpPr>
        <p:spPr>
          <a:xfrm>
            <a:off x="234208" y="1484784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Gas Ceiling	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30,000,000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	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15,000,000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096006" y="46445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7148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39FDF7A-2557-1F71-F2A8-161D15046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Block Size 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4FEBEE-A70F-3EAD-B27E-CB1D19CEB1A4}"/>
              </a:ext>
            </a:extLst>
          </p:cNvPr>
          <p:cNvSpPr txBox="1"/>
          <p:nvPr/>
        </p:nvSpPr>
        <p:spPr>
          <a:xfrm>
            <a:off x="3185813" y="678408"/>
            <a:ext cx="5820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채굴자는 블록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지정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= Max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의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4D16F1-2415-8FD3-B746-29E333877BF0}"/>
              </a:ext>
            </a:extLst>
          </p:cNvPr>
          <p:cNvSpPr/>
          <p:nvPr/>
        </p:nvSpPr>
        <p:spPr>
          <a:xfrm>
            <a:off x="2229040" y="3341911"/>
            <a:ext cx="1454400" cy="1936961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885BE-BCD0-7250-3D99-F02DCF366440}"/>
              </a:ext>
            </a:extLst>
          </p:cNvPr>
          <p:cNvSpPr/>
          <p:nvPr/>
        </p:nvSpPr>
        <p:spPr>
          <a:xfrm>
            <a:off x="2226114" y="2991801"/>
            <a:ext cx="1457300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AF92CE1-0160-5754-110A-0BF4CFD5C85C}"/>
              </a:ext>
            </a:extLst>
          </p:cNvPr>
          <p:cNvCxnSpPr>
            <a:cxnSpLocks/>
          </p:cNvCxnSpPr>
          <p:nvPr/>
        </p:nvCxnSpPr>
        <p:spPr>
          <a:xfrm>
            <a:off x="2226114" y="4135337"/>
            <a:ext cx="14573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79976E-172F-6EB1-F794-C9C8F44A11EA}"/>
              </a:ext>
            </a:extLst>
          </p:cNvPr>
          <p:cNvSpPr/>
          <p:nvPr/>
        </p:nvSpPr>
        <p:spPr>
          <a:xfrm>
            <a:off x="114498" y="3996223"/>
            <a:ext cx="2110718" cy="556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50%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A8EB626-6DF9-2FFF-C76F-C65BEAB7ACB7}"/>
              </a:ext>
            </a:extLst>
          </p:cNvPr>
          <p:cNvSpPr/>
          <p:nvPr/>
        </p:nvSpPr>
        <p:spPr>
          <a:xfrm>
            <a:off x="215900" y="2780928"/>
            <a:ext cx="2007643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2000" dirty="0">
                <a:latin typeface="Arial" panose="020B0604020202020204" pitchFamily="34" charset="0"/>
              </a:rPr>
              <a:t>Max Gas Limit</a:t>
            </a:r>
            <a:endParaRPr lang="ko-KR" altLang="en-US" sz="2000" dirty="0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8AB3B4-8F68-C409-84D4-66991E332C0D}"/>
              </a:ext>
            </a:extLst>
          </p:cNvPr>
          <p:cNvSpPr/>
          <p:nvPr/>
        </p:nvSpPr>
        <p:spPr>
          <a:xfrm>
            <a:off x="5855121" y="2990059"/>
            <a:ext cx="6105649" cy="14253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&gt;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 ➡ Base Fee 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증가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A5C7FFB-7E76-6E59-ABDD-E0176AED71E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673728" y="3702736"/>
            <a:ext cx="2181393" cy="1"/>
          </a:xfrm>
          <a:prstGeom prst="straightConnector1">
            <a:avLst/>
          </a:prstGeom>
          <a:ln w="15875"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CDEE39D-8B86-1FB7-736A-892E80409E77}"/>
              </a:ext>
            </a:extLst>
          </p:cNvPr>
          <p:cNvSpPr/>
          <p:nvPr/>
        </p:nvSpPr>
        <p:spPr>
          <a:xfrm>
            <a:off x="5855121" y="4159695"/>
            <a:ext cx="6105649" cy="1335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latin typeface="Arial" panose="020B0604020202020204" pitchFamily="34" charset="0"/>
              </a:rPr>
              <a:t>Parent Gas Used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&lt;</a:t>
            </a:r>
            <a:r>
              <a:rPr lang="ko-KR" altLang="en-US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latin typeface="Arial" panose="020B0604020202020204" pitchFamily="34" charset="0"/>
              </a:rPr>
              <a:t>Target Gas Used </a:t>
            </a:r>
            <a:br>
              <a:rPr lang="en-US" altLang="ko-KR" sz="2000" dirty="0">
                <a:latin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</a:rPr>
              <a:t>➡ Block Size 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감소</a:t>
            </a:r>
            <a:r>
              <a:rPr lang="en-US" altLang="ko-KR" sz="2000" dirty="0"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(</a:t>
            </a:r>
            <a:r>
              <a:rPr lang="ko-KR" altLang="en-US" sz="2000" dirty="0">
                <a:solidFill>
                  <a:srgbClr val="EF296B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2000" dirty="0">
                <a:solidFill>
                  <a:srgbClr val="EF296B"/>
                </a:solidFill>
                <a:latin typeface="Arial" panose="020B0604020202020204" pitchFamily="34" charset="0"/>
              </a:rPr>
              <a:t>-12.5%)</a:t>
            </a:r>
            <a:endParaRPr lang="ko-KR" altLang="en-US" sz="2000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5F4EED-22FC-BB39-26D4-FEF287519F9D}"/>
              </a:ext>
            </a:extLst>
          </p:cNvPr>
          <p:cNvSpPr/>
          <p:nvPr/>
        </p:nvSpPr>
        <p:spPr>
          <a:xfrm>
            <a:off x="4043851" y="4399256"/>
            <a:ext cx="1454400" cy="877872"/>
          </a:xfrm>
          <a:prstGeom prst="rect">
            <a:avLst/>
          </a:prstGeom>
          <a:solidFill>
            <a:srgbClr val="EF296B">
              <a:alpha val="30000"/>
            </a:srgbClr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BC65A23-5495-DB5A-72E2-CD517739EB2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516553" y="4827294"/>
            <a:ext cx="338568" cy="1"/>
          </a:xfrm>
          <a:prstGeom prst="straightConnector1">
            <a:avLst/>
          </a:prstGeom>
          <a:ln w="15875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8C593E-0BB6-9C86-2EC0-CD810B061261}"/>
              </a:ext>
            </a:extLst>
          </p:cNvPr>
          <p:cNvSpPr/>
          <p:nvPr/>
        </p:nvSpPr>
        <p:spPr>
          <a:xfrm>
            <a:off x="4040925" y="2990059"/>
            <a:ext cx="1457301" cy="2287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Arial" panose="020B0604020202020204" pitchFamily="34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CDD249B-3CC2-346D-33FB-B680282B6CB8}"/>
              </a:ext>
            </a:extLst>
          </p:cNvPr>
          <p:cNvCxnSpPr>
            <a:cxnSpLocks/>
          </p:cNvCxnSpPr>
          <p:nvPr/>
        </p:nvCxnSpPr>
        <p:spPr>
          <a:xfrm>
            <a:off x="4040925" y="4133595"/>
            <a:ext cx="14573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2015BE7-C87F-D3F1-3950-4D9E4480E004}"/>
              </a:ext>
            </a:extLst>
          </p:cNvPr>
          <p:cNvSpPr/>
          <p:nvPr/>
        </p:nvSpPr>
        <p:spPr>
          <a:xfrm>
            <a:off x="2282771" y="2553773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E464F5-B7FF-FFD0-E9D7-CA46088E3BDC}"/>
              </a:ext>
            </a:extLst>
          </p:cNvPr>
          <p:cNvSpPr txBox="1"/>
          <p:nvPr/>
        </p:nvSpPr>
        <p:spPr>
          <a:xfrm>
            <a:off x="234208" y="1362200"/>
            <a:ext cx="3186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채굴자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(Miner)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설정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Limit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30,000,000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Target Gas Used :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약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15,000,000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5BC7C1C-85F6-5209-8262-FDFAF48918C5}"/>
              </a:ext>
            </a:extLst>
          </p:cNvPr>
          <p:cNvSpPr/>
          <p:nvPr/>
        </p:nvSpPr>
        <p:spPr>
          <a:xfrm>
            <a:off x="4096006" y="4644509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 Gas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</a:rPr>
              <a:t>Used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01B3E-E555-00BE-10B7-BB7B144963B3}"/>
              </a:ext>
            </a:extLst>
          </p:cNvPr>
          <p:cNvSpPr/>
          <p:nvPr/>
        </p:nvSpPr>
        <p:spPr>
          <a:xfrm>
            <a:off x="4100789" y="2553773"/>
            <a:ext cx="1347139" cy="421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Parent</a:t>
            </a:r>
            <a:endParaRPr lang="ko-KR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4925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269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8932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2365180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5625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 Flow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176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498277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dApp</a:t>
            </a:r>
            <a:r>
              <a:rPr lang="en-US" altLang="ko-KR" dirty="0"/>
              <a:t> Environment ] </a:t>
            </a:r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988864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949344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357045"/>
            <a:ext cx="3338486" cy="576000"/>
            <a:chOff x="839416" y="4410181"/>
            <a:chExt cx="3338486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898252" cy="576000"/>
              <a:chOff x="2279650" y="4423537"/>
              <a:chExt cx="1898252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 IDE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4121815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233485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3181986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5055153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5055153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215521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215521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5055153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4121815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50107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661997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644170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988896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616718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653194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616718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1184670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916896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739350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4046030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270166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619468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380683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381869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22798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287377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328670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448141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246142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313747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286544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213265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213265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313611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755944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577067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661997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940610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462807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58692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535757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610522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2118638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974272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50107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352624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352624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674050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622506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59425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678730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2064877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8B3F1E5-11A1-A519-E903-88672BD6DDC4}"/>
              </a:ext>
            </a:extLst>
          </p:cNvPr>
          <p:cNvSpPr txBox="1"/>
          <p:nvPr/>
        </p:nvSpPr>
        <p:spPr>
          <a:xfrm>
            <a:off x="2776753" y="663110"/>
            <a:ext cx="28200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Environment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5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679630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484784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448" y="1196752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Contract ABI (Application Binary Interface)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1196752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 flipH="1">
            <a:off x="6509968" y="1492610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 flipH="1">
            <a:off x="6509968" y="3030647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 flipH="1">
            <a:off x="6510012" y="4704234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15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9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sz="2200" b="1" dirty="0"/>
                  <a:t>해시</a:t>
                </a:r>
                <a:r>
                  <a:rPr lang="en-US" altLang="ko-KR" sz="2200" b="1" dirty="0"/>
                  <a:t>(Hash ) </a:t>
                </a:r>
                <a:r>
                  <a:rPr lang="ko-KR" altLang="en-US" sz="2200" b="1" dirty="0"/>
                  <a:t>함수</a:t>
                </a:r>
                <a:endParaRPr lang="en-US" altLang="ko-KR" sz="2200" b="1" dirty="0"/>
              </a:p>
              <a:p>
                <a:pPr indent="0">
                  <a:buNone/>
                </a:pPr>
                <a:r>
                  <a:rPr lang="ko-KR" altLang="en-US" sz="2000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sz="2000" dirty="0"/>
              </a:p>
              <a:p>
                <a:pPr indent="0" algn="ctr">
                  <a:buNone/>
                </a:pPr>
                <a:r>
                  <a:rPr lang="ko-KR" altLang="en-US" sz="2000" dirty="0"/>
                  <a:t>임의의 정수에 대해 </a:t>
                </a:r>
                <a:r>
                  <a:rPr lang="en-US" altLang="ko-KR" sz="2000" dirty="0"/>
                  <a:t>0 ~ 6</a:t>
                </a:r>
                <a:r>
                  <a:rPr lang="ko-KR" altLang="en-US" sz="2000" dirty="0"/>
                  <a:t> 사이의 숫자로 매핑하는 단방향 함수</a:t>
                </a:r>
                <a:endParaRPr lang="en-US" altLang="ko-KR" sz="2000" dirty="0"/>
              </a:p>
              <a:p>
                <a:pPr indent="0">
                  <a:buNone/>
                </a:pPr>
                <a:r>
                  <a:rPr lang="en-US" altLang="ko-KR" sz="2000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800" dirty="0"/>
                  <a:t>해시 함수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,  </a:t>
                </a:r>
                <a:r>
                  <a:rPr lang="ko-KR" altLang="en-US" sz="1800" dirty="0"/>
                  <a:t>값 </a:t>
                </a:r>
                <a:r>
                  <a:rPr lang="en-US" altLang="ko-KR" sz="18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sz="1800" dirty="0"/>
                  <a:t>2 % 7 = 2</a:t>
                </a:r>
              </a:p>
              <a:p>
                <a:pPr marL="285750" indent="-285750"/>
                <a:r>
                  <a:rPr lang="en-US" altLang="ko-KR" sz="1800" dirty="0"/>
                  <a:t>7 % 7 = 0</a:t>
                </a:r>
              </a:p>
              <a:p>
                <a:pPr marL="285750" indent="-285750"/>
                <a:r>
                  <a:rPr lang="en-US" altLang="ko-KR" sz="1800" dirty="0"/>
                  <a:t>15 % 7 = 1</a:t>
                </a:r>
              </a:p>
              <a:p>
                <a:pPr marL="285750" indent="-285750"/>
                <a:r>
                  <a:rPr lang="en-US" altLang="ko-KR" sz="1800" dirty="0"/>
                  <a:t>33 % 7 = 5</a:t>
                </a:r>
              </a:p>
              <a:p>
                <a:pPr marL="285750" indent="-285750"/>
                <a:r>
                  <a:rPr lang="en-US" altLang="ko-KR" sz="1800" dirty="0"/>
                  <a:t>-1 % 7 = 6</a:t>
                </a: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677" t="-9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/>
        </p:nvGraphicFramePr>
        <p:xfrm>
          <a:off x="2928482" y="3596737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68475286-6BFF-4C24-8AD8-58617AED8E0E}"/>
              </a:ext>
            </a:extLst>
          </p:cNvPr>
          <p:cNvSpPr txBox="1">
            <a:spLocks/>
          </p:cNvSpPr>
          <p:nvPr/>
        </p:nvSpPr>
        <p:spPr>
          <a:xfrm>
            <a:off x="236538" y="5574854"/>
            <a:ext cx="11709400" cy="582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dirty="0"/>
              <a:t>14 % 7 = </a:t>
            </a:r>
            <a:r>
              <a:rPr lang="en-US" altLang="ko-KR" dirty="0">
                <a:solidFill>
                  <a:srgbClr val="EF296B"/>
                </a:solidFill>
              </a:rPr>
              <a:t>0</a:t>
            </a:r>
            <a:r>
              <a:rPr lang="en-US" altLang="ko-KR" dirty="0"/>
              <a:t>  : </a:t>
            </a:r>
            <a:r>
              <a:rPr lang="ko-KR" altLang="en-US" dirty="0">
                <a:solidFill>
                  <a:srgbClr val="EF296B"/>
                </a:solidFill>
              </a:rPr>
              <a:t>해시 충돌</a:t>
            </a:r>
            <a:r>
              <a:rPr lang="en-US" altLang="ko-KR" dirty="0">
                <a:solidFill>
                  <a:srgbClr val="EF296B"/>
                </a:solidFill>
              </a:rPr>
              <a:t>(Hash Collision) </a:t>
            </a:r>
            <a:r>
              <a:rPr lang="en-US" altLang="ko-KR" dirty="0"/>
              <a:t>(</a:t>
            </a:r>
            <a:r>
              <a:rPr lang="ko-KR" altLang="en-US" dirty="0"/>
              <a:t>해시 함수가 서로 다른 입력 값</a:t>
            </a:r>
            <a:r>
              <a:rPr lang="en-US" altLang="ko-KR" dirty="0"/>
              <a:t>(7,14)</a:t>
            </a:r>
            <a:r>
              <a:rPr lang="ko-KR" altLang="en-US" dirty="0"/>
              <a:t>에 대해 동일한 출력 값</a:t>
            </a:r>
            <a:r>
              <a:rPr lang="en-US" altLang="ko-KR" dirty="0"/>
              <a:t>(0)</a:t>
            </a:r>
            <a:r>
              <a:rPr lang="ko-KR" altLang="en-US" dirty="0"/>
              <a:t>는 내는 상황</a:t>
            </a:r>
            <a:r>
              <a:rPr lang="en-US" altLang="ko-KR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BC47FF-AC92-4A39-A7C1-138CC74CCC59}"/>
              </a:ext>
            </a:extLst>
          </p:cNvPr>
          <p:cNvCxnSpPr>
            <a:cxnSpLocks/>
          </p:cNvCxnSpPr>
          <p:nvPr/>
        </p:nvCxnSpPr>
        <p:spPr>
          <a:xfrm flipV="1">
            <a:off x="1653871" y="4423403"/>
            <a:ext cx="2345635" cy="1151451"/>
          </a:xfrm>
          <a:prstGeom prst="straightConnector1">
            <a:avLst/>
          </a:prstGeom>
          <a:ln w="25400">
            <a:solidFill>
              <a:srgbClr val="EF296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821065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400" b="1" dirty="0"/>
              <a:t>암호화 해시 함수</a:t>
            </a:r>
            <a:r>
              <a:rPr lang="en-US" altLang="ko-KR" sz="2400" b="1" dirty="0"/>
              <a:t>(Cryptographic Hash Function)</a:t>
            </a:r>
          </a:p>
          <a:p>
            <a:pPr indent="0">
              <a:buNone/>
            </a:pPr>
            <a:r>
              <a:rPr lang="ko-KR" altLang="en-US" sz="2000" dirty="0"/>
              <a:t>해시 함수의 일종으로</a:t>
            </a:r>
            <a:r>
              <a:rPr lang="en-US" altLang="ko-KR" sz="2000" dirty="0"/>
              <a:t>, </a:t>
            </a:r>
            <a:r>
              <a:rPr lang="ko-KR" altLang="en-US" sz="2000" dirty="0"/>
              <a:t>해시 </a:t>
            </a:r>
            <a:r>
              <a:rPr lang="ko-KR" altLang="en-US" sz="2000" dirty="0" err="1"/>
              <a:t>값으로부터</a:t>
            </a:r>
            <a:r>
              <a:rPr lang="ko-KR" altLang="en-US" sz="2000" dirty="0"/>
              <a:t> 원래의 입력 값과의 관계를 찾기 어려운 성질을 가지는 해시 함수</a:t>
            </a:r>
            <a:endParaRPr lang="en-US" altLang="ko-KR" sz="2000" dirty="0"/>
          </a:p>
          <a:p>
            <a:pPr marL="144000"/>
            <a:r>
              <a:rPr lang="ko-KR" altLang="en-US" sz="1600" dirty="0"/>
              <a:t>역상 저항성</a:t>
            </a:r>
            <a:r>
              <a:rPr lang="en-US" altLang="ko-KR" sz="1600" dirty="0"/>
              <a:t>(preimage resistance): </a:t>
            </a:r>
            <a:r>
              <a:rPr lang="ko-KR" altLang="en-US" sz="1600" dirty="0"/>
              <a:t>주어진 해시 값에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그 해시 값을 생성하는 입력 값을 찾는 것이 계산상 어렵다</a:t>
            </a:r>
            <a:r>
              <a:rPr lang="en-US" altLang="ko-KR" sz="1600" dirty="0"/>
              <a:t>.</a:t>
            </a:r>
          </a:p>
          <a:p>
            <a:pPr marL="144000"/>
            <a:r>
              <a:rPr lang="ko-KR" altLang="en-US" sz="1600" dirty="0"/>
              <a:t>제 </a:t>
            </a:r>
            <a:r>
              <a:rPr lang="en-US" altLang="ko-KR" sz="1600" dirty="0"/>
              <a:t>2 </a:t>
            </a:r>
            <a:r>
              <a:rPr lang="ko-KR" altLang="en-US" sz="1600" dirty="0"/>
              <a:t>역상 저항성</a:t>
            </a:r>
            <a:r>
              <a:rPr lang="en-US" altLang="ko-KR" sz="1600" dirty="0"/>
              <a:t>(second preimage resistance): </a:t>
            </a:r>
            <a:r>
              <a:rPr lang="ko-KR" altLang="en-US" sz="1600" dirty="0"/>
              <a:t>입력 값에 대해</a:t>
            </a:r>
            <a:r>
              <a:rPr lang="en-US" altLang="ko-KR" sz="1600" dirty="0"/>
              <a:t>, </a:t>
            </a:r>
            <a:r>
              <a:rPr lang="ko-KR" altLang="en-US" sz="1600" dirty="0"/>
              <a:t>그 입력의 해시 값을 바꾸지 않고 입력을 변경하는 것이 계산상 어렵다</a:t>
            </a:r>
            <a:r>
              <a:rPr lang="en-US" altLang="ko-KR" sz="1600" dirty="0"/>
              <a:t>. </a:t>
            </a:r>
          </a:p>
          <a:p>
            <a:pPr marL="144000"/>
            <a:r>
              <a:rPr lang="ko-KR" altLang="en-US" sz="1600" dirty="0"/>
              <a:t>충돌 저항성</a:t>
            </a:r>
            <a:r>
              <a:rPr lang="en-US" altLang="ko-KR" sz="1600" dirty="0"/>
              <a:t>(collision resistance): </a:t>
            </a:r>
            <a:r>
              <a:rPr lang="ko-KR" altLang="en-US" sz="1600" dirty="0"/>
              <a:t>해시 충돌에 대해 안전해야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같은 해시 값을 생성하는 두 개의 입력 값을 찾는 것이 계산상 어렵다</a:t>
            </a:r>
            <a:r>
              <a:rPr lang="en-US" altLang="ko-KR" sz="16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048107" y="3240274"/>
            <a:ext cx="3147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928021" y="4294694"/>
            <a:ext cx="1914307" cy="773827"/>
            <a:chOff x="928021" y="4294694"/>
            <a:chExt cx="1914307" cy="7738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174885" y="4294694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928021" y="4699189"/>
              <a:ext cx="1914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224524" y="4294694"/>
            <a:ext cx="2731838" cy="1113086"/>
            <a:chOff x="4224524" y="4294694"/>
            <a:chExt cx="2731838" cy="11130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613253" y="4294694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224524" y="4761449"/>
              <a:ext cx="2731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272454" y="4294694"/>
            <a:ext cx="2295821" cy="810399"/>
            <a:chOff x="8670376" y="4304288"/>
            <a:chExt cx="2295821" cy="81039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07997" y="4304288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670376" y="4745355"/>
              <a:ext cx="2295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dirty="0">
                  <a:solidFill>
                    <a:srgbClr val="EF296B"/>
                  </a:solidFill>
                </a:rPr>
                <a:t>1?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dirty="0">
                  <a:solidFill>
                    <a:srgbClr val="EF296B"/>
                  </a:solidFill>
                </a:rPr>
                <a:t>2?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366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6BBAB47-0E6A-4E78-B927-D0C135424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300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3000" i="1"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altLang="ko-KR" sz="3000" i="1" baseline="-25000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3000" i="1" baseline="-250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3000" dirty="0"/>
                  <a:t> </a:t>
                </a:r>
                <a:r>
                  <a:rPr lang="en-US" altLang="ko-KR" sz="3000" dirty="0"/>
                  <a:t>:</a:t>
                </a:r>
                <a:r>
                  <a:rPr lang="ko-KR" altLang="en-US" sz="3000" dirty="0"/>
                  <a:t> 소수 </a:t>
                </a:r>
                <a:r>
                  <a:rPr lang="ko-KR" altLang="en-US" sz="3000" dirty="0" err="1"/>
                  <a:t>유한체</a:t>
                </a:r>
                <a:r>
                  <a:rPr lang="ko-KR" altLang="en-US" sz="3000" dirty="0"/>
                  <a:t> 상 타원곡선</a:t>
                </a:r>
                <a:endParaRPr lang="en-US" altLang="ko-KR" sz="3000" b="0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sz="25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2500" b="0" i="1" baseline="-25000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500" dirty="0"/>
                  <a:t> :</a:t>
                </a:r>
                <a:r>
                  <a:rPr lang="ko-KR" altLang="en-US" sz="2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25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ko-KR" altLang="en-US" sz="2500" dirty="0"/>
                  <a:t>가 홀수 소수인 소수 </a:t>
                </a:r>
                <a:r>
                  <a:rPr lang="ko-KR" altLang="en-US" sz="2500" dirty="0" err="1"/>
                  <a:t>유한체</a:t>
                </a:r>
                <a:r>
                  <a:rPr lang="en-US" altLang="ko-KR" sz="2500" dirty="0"/>
                  <a:t>(prime finite field)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500" b="0" i="1" smtClean="0">
                        <a:latin typeface="Cambria Math" panose="02040503050406030204" pitchFamily="18" charset="0"/>
                      </a:rPr>
                      <m:t> ∈ </m:t>
                    </m:r>
                    <m:r>
                      <a:rPr lang="ko-KR" altLang="en-US" sz="2500" i="1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2500" i="1" baseline="-25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2500" dirty="0"/>
                  <a:t> , </a:t>
                </a:r>
                <a14:m>
                  <m:oMath xmlns:m="http://schemas.openxmlformats.org/officeDocument/2006/math"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500" b="0" i="1" baseline="300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+27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500" b="0" i="1" baseline="3000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≢0 (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5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500" dirty="0"/>
                  <a:t> : </a:t>
                </a:r>
                <a:r>
                  <a:rPr lang="ko-KR" altLang="en-US" sz="2500" dirty="0" err="1"/>
                  <a:t>비특이</a:t>
                </a:r>
                <a:r>
                  <a:rPr lang="ko-KR" altLang="en-US" sz="2500" dirty="0"/>
                  <a:t> 타원 곡선 만족</a:t>
                </a:r>
                <a:r>
                  <a:rPr lang="en-US" altLang="ko-KR" sz="2500" dirty="0"/>
                  <a:t>(x</a:t>
                </a:r>
                <a:r>
                  <a:rPr lang="ko-KR" altLang="en-US" sz="2500" dirty="0"/>
                  <a:t>축 대칭</a:t>
                </a:r>
                <a:r>
                  <a:rPr lang="en-US" altLang="ko-KR" sz="2500" dirty="0"/>
                  <a:t>)</a:t>
                </a:r>
              </a:p>
              <a:p>
                <a:pPr indent="0">
                  <a:buNone/>
                </a:pPr>
                <a:endParaRPr lang="en-US" altLang="ko-KR" sz="3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3000" b="0" i="1" baseline="30000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𝑎𝑥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3000" dirty="0">
                  <a:solidFill>
                    <a:srgbClr val="00C8EB"/>
                  </a:solidFill>
                </a:endParaRPr>
              </a:p>
              <a:p>
                <a:pPr indent="0" algn="ctr">
                  <a:buNone/>
                </a:pPr>
                <a:r>
                  <a:rPr lang="en-US" altLang="ko-KR" sz="3000" dirty="0"/>
                  <a:t>∥</a:t>
                </a:r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baseline="3000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altLang="ko-KR" sz="3000" b="0" dirty="0"/>
              </a:p>
              <a:p>
                <a:pPr indent="0" algn="ctr">
                  <a:buNone/>
                </a:pPr>
                <a:r>
                  <a:rPr lang="en-US" altLang="ko-KR" sz="3000" dirty="0"/>
                  <a:t>∥</a:t>
                </a:r>
              </a:p>
              <a:p>
                <a:pPr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3000" b="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baseline="30000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𝑜𝑣𝑒𝑟</m:t>
                      </m:r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3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𝔽</m:t>
                          </m:r>
                          <m:r>
                            <a:rPr lang="en-US" altLang="ko-KR" sz="3000" b="0" i="1" baseline="-25000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ko-KR" sz="3000" dirty="0"/>
              </a:p>
              <a:p>
                <a:endParaRPr lang="en-US" altLang="ko-KR" sz="3000" dirty="0"/>
              </a:p>
              <a:p>
                <a:endParaRPr lang="en-US" altLang="ko-KR" sz="2500" dirty="0"/>
              </a:p>
              <a:p>
                <a:pPr lvl="1"/>
                <a:endParaRPr lang="en-US" altLang="ko-KR" dirty="0"/>
              </a:p>
              <a:p>
                <a:pPr marL="2160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06BBAB47-0E6A-4E78-B927-D0C135424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3"/>
                <a:stretch>
                  <a:fillRect t="-1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84A7E0CD-B017-4659-B087-8F86A4DC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[ </a:t>
            </a:r>
            <a:r>
              <a:rPr lang="ko-KR" altLang="en-US" dirty="0"/>
              <a:t>타원곡선 </a:t>
            </a:r>
            <a:r>
              <a:rPr lang="en-US" altLang="ko-KR" dirty="0"/>
              <a:t>(Elliptic Curve)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30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909B53-308E-4F8F-8B8C-0AEAF1A4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ECC [ </a:t>
            </a:r>
            <a:r>
              <a:rPr lang="ko-KR" altLang="en-US" dirty="0"/>
              <a:t>타원곡선 </a:t>
            </a:r>
            <a:r>
              <a:rPr lang="en-US" altLang="ko-KR" dirty="0"/>
              <a:t>(Elliptic Curve) ]</a:t>
            </a:r>
            <a:endParaRPr lang="ko-KR" altLang="en-US" dirty="0"/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A606417-AECD-4B26-99E9-19CD3A54355A}"/>
              </a:ext>
            </a:extLst>
          </p:cNvPr>
          <p:cNvSpPr txBox="1">
            <a:spLocks/>
          </p:cNvSpPr>
          <p:nvPr/>
        </p:nvSpPr>
        <p:spPr>
          <a:xfrm>
            <a:off x="607142" y="1050704"/>
            <a:ext cx="10977716" cy="517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US" altLang="ko-KR" sz="5000" dirty="0"/>
              <a:t>         K = </a:t>
            </a:r>
            <a:r>
              <a:rPr lang="en-US" altLang="ko-KR" sz="5000" dirty="0" err="1"/>
              <a:t>k</a:t>
            </a:r>
            <a:r>
              <a:rPr lang="en-US" altLang="ko-KR" sz="5400" dirty="0" err="1"/>
              <a:t>∙</a:t>
            </a:r>
            <a:r>
              <a:rPr lang="en-US" altLang="ko-KR" sz="5000" dirty="0" err="1"/>
              <a:t>G</a:t>
            </a:r>
            <a:r>
              <a:rPr lang="en-US" altLang="ko-KR" sz="5000" dirty="0"/>
              <a:t> (G</a:t>
            </a:r>
            <a:r>
              <a:rPr lang="ko-KR" altLang="en-US" sz="5000" dirty="0"/>
              <a:t>는 알려진 점</a:t>
            </a:r>
            <a:r>
              <a:rPr lang="en-US" altLang="ko-KR" sz="5000" dirty="0"/>
              <a:t>)</a:t>
            </a:r>
          </a:p>
          <a:p>
            <a:pPr indent="0" algn="ctr">
              <a:buNone/>
            </a:pPr>
            <a:endParaRPr lang="en-US" altLang="ko-KR" sz="3000" dirty="0"/>
          </a:p>
          <a:p>
            <a:pPr indent="0" algn="ctr">
              <a:buNone/>
            </a:pPr>
            <a:r>
              <a:rPr lang="en-US" altLang="ko-KR" sz="3000" dirty="0"/>
              <a:t>k</a:t>
            </a:r>
            <a:r>
              <a:rPr lang="ko-KR" altLang="en-US" sz="3000" dirty="0"/>
              <a:t>를 알면 </a:t>
            </a:r>
            <a:r>
              <a:rPr lang="en-US" altLang="ko-KR" sz="3000" dirty="0"/>
              <a:t>K</a:t>
            </a:r>
            <a:r>
              <a:rPr lang="ko-KR" altLang="en-US" sz="3000" dirty="0"/>
              <a:t>를 빠르게 계산 가능</a:t>
            </a:r>
            <a:endParaRPr lang="en-US" altLang="ko-KR" sz="3000" dirty="0"/>
          </a:p>
          <a:p>
            <a:pPr indent="0" algn="ctr">
              <a:buNone/>
            </a:pPr>
            <a:r>
              <a:rPr lang="en-US" altLang="ko-KR" sz="3000" dirty="0"/>
              <a:t>K</a:t>
            </a:r>
            <a:r>
              <a:rPr lang="ko-KR" altLang="en-US" sz="3000" dirty="0"/>
              <a:t>를 알아도 </a:t>
            </a:r>
            <a:r>
              <a:rPr lang="en-US" altLang="ko-KR" sz="3000" dirty="0"/>
              <a:t>k</a:t>
            </a:r>
            <a:r>
              <a:rPr lang="ko-KR" altLang="en-US" sz="3000" dirty="0"/>
              <a:t>를 계산하는 것은 어려움</a:t>
            </a:r>
            <a:endParaRPr lang="en-US" altLang="ko-KR" sz="3000" dirty="0"/>
          </a:p>
          <a:p>
            <a:pPr indent="0" algn="ctr">
              <a:buNone/>
            </a:pPr>
            <a:endParaRPr lang="en-US" altLang="ko-KR" sz="3000" dirty="0">
              <a:solidFill>
                <a:srgbClr val="00C8EB"/>
              </a:solidFill>
            </a:endParaRPr>
          </a:p>
          <a:p>
            <a:pPr indent="0" algn="ctr">
              <a:buNone/>
            </a:pPr>
            <a:r>
              <a:rPr lang="en-US" altLang="ko-KR" sz="3000" dirty="0">
                <a:solidFill>
                  <a:srgbClr val="EF296B"/>
                </a:solidFill>
              </a:rPr>
              <a:t>k : </a:t>
            </a:r>
            <a:r>
              <a:rPr lang="ko-KR" altLang="en-US" sz="3000" dirty="0">
                <a:solidFill>
                  <a:srgbClr val="EF296B"/>
                </a:solidFill>
              </a:rPr>
              <a:t>개인키 </a:t>
            </a:r>
            <a:r>
              <a:rPr lang="en-US" altLang="ko-KR" sz="3000" dirty="0">
                <a:solidFill>
                  <a:srgbClr val="EF296B"/>
                </a:solidFill>
              </a:rPr>
              <a:t>(G</a:t>
            </a:r>
            <a:r>
              <a:rPr lang="ko-KR" altLang="en-US" sz="3000" dirty="0">
                <a:solidFill>
                  <a:srgbClr val="EF296B"/>
                </a:solidFill>
              </a:rPr>
              <a:t>를 더하는 횟수</a:t>
            </a:r>
            <a:r>
              <a:rPr lang="en-US" altLang="ko-KR" sz="3000" dirty="0">
                <a:solidFill>
                  <a:srgbClr val="EF296B"/>
                </a:solidFill>
              </a:rPr>
              <a:t>)</a:t>
            </a:r>
          </a:p>
          <a:p>
            <a:pPr indent="0" algn="ctr">
              <a:buNone/>
            </a:pPr>
            <a:r>
              <a:rPr lang="en-US" altLang="ko-KR" sz="3000" dirty="0">
                <a:solidFill>
                  <a:srgbClr val="0071FF"/>
                </a:solidFill>
              </a:rPr>
              <a:t>K: </a:t>
            </a:r>
            <a:r>
              <a:rPr lang="ko-KR" altLang="en-US" sz="3000" dirty="0">
                <a:solidFill>
                  <a:srgbClr val="0071FF"/>
                </a:solidFill>
              </a:rPr>
              <a:t>공개키 </a:t>
            </a:r>
            <a:r>
              <a:rPr lang="en-US" altLang="ko-KR" sz="3000" dirty="0">
                <a:solidFill>
                  <a:srgbClr val="0071FF"/>
                </a:solidFill>
              </a:rPr>
              <a:t>(G</a:t>
            </a:r>
            <a:r>
              <a:rPr lang="ko-KR" altLang="en-US" sz="3000" dirty="0">
                <a:solidFill>
                  <a:srgbClr val="0071FF"/>
                </a:solidFill>
              </a:rPr>
              <a:t>를 </a:t>
            </a:r>
            <a:r>
              <a:rPr lang="en-US" altLang="ko-KR" sz="3000" dirty="0">
                <a:solidFill>
                  <a:srgbClr val="0071FF"/>
                </a:solidFill>
              </a:rPr>
              <a:t>k</a:t>
            </a:r>
            <a:r>
              <a:rPr lang="ko-KR" altLang="en-US" sz="3000" dirty="0">
                <a:solidFill>
                  <a:srgbClr val="0071FF"/>
                </a:solidFill>
              </a:rPr>
              <a:t>번 더한 좌표</a:t>
            </a:r>
            <a:r>
              <a:rPr lang="en-US" altLang="ko-KR" sz="3000" dirty="0">
                <a:solidFill>
                  <a:srgbClr val="0071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0339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FAEC067C-2749-4D6F-B5B2-BA0E3A2FA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/>
              <a:lstStyle/>
              <a:p>
                <a:pPr indent="0">
                  <a:buNone/>
                </a:pPr>
                <a:r>
                  <a:rPr lang="en-US" altLang="ko-KR" sz="2200" b="1" dirty="0"/>
                  <a:t>Elliptic Curve Domain Parameter</a:t>
                </a:r>
              </a:p>
              <a:p>
                <a:r>
                  <a:rPr lang="en-US" altLang="ko-KR" sz="2000" dirty="0">
                    <a:solidFill>
                      <a:srgbClr val="00C8EB"/>
                    </a:solidFill>
                  </a:rPr>
                  <a:t>ECC 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를 사용하려면 타원곡선을 정의하는 </a:t>
                </a:r>
                <a:r>
                  <a:rPr lang="en-US" altLang="ko-KR" sz="2000" dirty="0">
                    <a:solidFill>
                      <a:srgbClr val="00C8EB"/>
                    </a:solidFill>
                  </a:rPr>
                  <a:t>"Domain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 </a:t>
                </a:r>
                <a:r>
                  <a:rPr lang="en-US" altLang="ko-KR" sz="2000" dirty="0">
                    <a:solidFill>
                      <a:srgbClr val="00C8EB"/>
                    </a:solidFill>
                  </a:rPr>
                  <a:t>Parameter" </a:t>
                </a:r>
                <a:r>
                  <a:rPr lang="ko-KR" altLang="en-US" sz="2000" dirty="0">
                    <a:solidFill>
                      <a:srgbClr val="00C8EB"/>
                    </a:solidFill>
                  </a:rPr>
                  <a:t>공유 필요</a:t>
                </a:r>
                <a:endParaRPr lang="en-US" altLang="ko-KR" sz="2000" dirty="0">
                  <a:solidFill>
                    <a:srgbClr val="00C8EB"/>
                  </a:solidFill>
                </a:endParaRPr>
              </a:p>
              <a:p>
                <a:r>
                  <a:rPr lang="en-US" altLang="ko-KR" sz="2000" dirty="0">
                    <a:solidFill>
                      <a:srgbClr val="DBAC7D"/>
                    </a:solidFill>
                  </a:rPr>
                  <a:t>Prime Field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의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Domain Parameter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는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000" b="0" i="1" smtClean="0">
                        <a:solidFill>
                          <a:srgbClr val="DBAC7D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로</a:t>
                </a:r>
                <a:r>
                  <a:rPr lang="en-US" altLang="ko-KR" sz="2000" dirty="0">
                    <a:solidFill>
                      <a:srgbClr val="DBAC7D"/>
                    </a:solidFill>
                  </a:rPr>
                  <a:t> </a:t>
                </a:r>
                <a:r>
                  <a:rPr lang="ko-KR" altLang="en-US" sz="2000" dirty="0">
                    <a:solidFill>
                      <a:srgbClr val="DBAC7D"/>
                    </a:solidFill>
                  </a:rPr>
                  <a:t>구성</a:t>
                </a:r>
                <a:endParaRPr lang="en-US" altLang="ko-KR" sz="2000" dirty="0">
                  <a:solidFill>
                    <a:srgbClr val="DBAC7D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:</a:t>
                </a:r>
                <a:r>
                  <a:rPr lang="en-US" altLang="ko-KR" sz="1800" dirty="0"/>
                  <a:t> Modulo Prime Number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800" dirty="0"/>
                  <a:t>: </a:t>
                </a:r>
                <a:r>
                  <a:rPr lang="ko-KR" altLang="en-US" sz="1800" dirty="0"/>
                  <a:t>타원곡선 방정식에 사용되는 계수</a:t>
                </a: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타원곡선 방정식에 사용되는 계수</a:t>
                </a:r>
                <a:endParaRPr lang="en-US" altLang="ko-KR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800" dirty="0"/>
                  <a:t> : Base point </a:t>
                </a:r>
                <a:r>
                  <a:rPr lang="ko-KR" altLang="en-US" sz="1800" dirty="0"/>
                  <a:t>또는 </a:t>
                </a:r>
                <a:r>
                  <a:rPr lang="en-US" altLang="ko-KR" sz="1800" dirty="0"/>
                  <a:t>Generator Point,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는</a:t>
                </a:r>
                <a:r>
                  <a:rPr lang="en-US" altLang="ko-KR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i="1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1800" i="1" baseline="-25000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800" dirty="0"/>
                  <a:t>)</a:t>
                </a:r>
                <a:r>
                  <a:rPr lang="ko-KR" altLang="en-US" sz="1800" dirty="0"/>
                  <a:t> 에 속해 있는 점 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생성자 점</a:t>
                </a:r>
                <a:r>
                  <a:rPr lang="en-US" altLang="ko-KR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/>
                  <a:t> : the order of point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800" dirty="0"/>
                  <a:t> (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R" altLang="en-US" sz="1800" dirty="0"/>
                  <a:t>를 </a:t>
                </a:r>
                <a:r>
                  <a:rPr lang="en-US" altLang="ko-KR" sz="1800" dirty="0"/>
                  <a:t>n</a:t>
                </a:r>
                <a:r>
                  <a:rPr lang="ko-KR" altLang="en-US" sz="1800" dirty="0"/>
                  <a:t>번 더하면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무한원점이 되는 값 </a:t>
                </a:r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ko-KR" sz="1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altLang="ko-KR" sz="1800" dirty="0"/>
                  <a:t> : cofactor,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b="0" i="0" dirty="0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800" b="0" i="1" dirty="0" smtClean="0">
                        <a:latin typeface="Cambria Math" panose="02040503050406030204" pitchFamily="18" charset="0"/>
                      </a:rPr>
                      <m:t>𝔽</m:t>
                    </m:r>
                    <m:r>
                      <a:rPr lang="en-US" altLang="ko-KR" sz="1800" b="0" i="1" baseline="30000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ko-KR" sz="1800" dirty="0"/>
                  <a:t> (</a:t>
                </a:r>
                <a:r>
                  <a:rPr lang="ko-KR" altLang="en-US" sz="1800" dirty="0"/>
                  <a:t>공개키 복구에 사용</a:t>
                </a:r>
                <a:r>
                  <a:rPr lang="en-US" altLang="ko-KR" sz="1800" dirty="0"/>
                  <a:t>)</a:t>
                </a:r>
              </a:p>
              <a:p>
                <a:r>
                  <a:rPr lang="ko-KR" altLang="en-US" sz="2000" dirty="0"/>
                  <a:t>여러 표준 단체에서 각 </a:t>
                </a:r>
                <a:r>
                  <a:rPr lang="en-US" altLang="ko-KR" sz="2000" dirty="0"/>
                  <a:t>Field Size</a:t>
                </a:r>
                <a:r>
                  <a:rPr lang="ko-KR" altLang="en-US" sz="2000" dirty="0"/>
                  <a:t>에 맞는 타원곡선에 대한 </a:t>
                </a:r>
                <a:r>
                  <a:rPr lang="en-US" altLang="ko-KR" sz="2000" dirty="0"/>
                  <a:t>Domain Parameter </a:t>
                </a:r>
                <a:r>
                  <a:rPr lang="ko-KR" altLang="en-US" sz="2000" dirty="0"/>
                  <a:t>발표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value</a:t>
                </a:r>
                <a:r>
                  <a:rPr lang="en-US" altLang="ko-KR" sz="1800" b="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18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나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name(p-256 or </a:t>
                </a:r>
                <a:r>
                  <a:rPr lang="en-US" altLang="ko-KR" sz="1800" dirty="0">
                    <a:solidFill>
                      <a:srgbClr val="00C8EB"/>
                    </a:solidFill>
                  </a:rPr>
                  <a:t>secp256k1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로 표시</a:t>
                </a:r>
                <a:endParaRPr lang="en-US" altLang="ko-KR" sz="1800" dirty="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pPr lvl="1"/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  <a:hlinkClick r:id="rId2"/>
                  </a:rPr>
                  <a:t>FIPS 186-4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및 </a:t>
                </a:r>
                <a:r>
                  <a:rPr lang="en-US" altLang="ko-KR" sz="1800" dirty="0">
                    <a:solidFill>
                      <a:srgbClr val="DBAC7D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SEC2 v2.0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에서는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5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개의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Prime Field</a:t>
                </a:r>
                <a:r>
                  <a:rPr lang="ko-KR" alt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를 </a:t>
                </a:r>
                <a:r>
                  <a:rPr lang="en-US" altLang="ko-KR" sz="1800" dirty="0">
                    <a:solidFill>
                      <a:schemeClr val="bg1">
                        <a:lumMod val="85000"/>
                      </a:schemeClr>
                    </a:solidFill>
                  </a:rPr>
                  <a:t>recommend</a:t>
                </a:r>
              </a:p>
              <a:p>
                <a:pPr lvl="2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p size 5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개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192bit , 224bit , </a:t>
                </a:r>
                <a:r>
                  <a:rPr lang="en-US" altLang="ko-KR" sz="1600" dirty="0">
                    <a:solidFill>
                      <a:srgbClr val="DBAC7D"/>
                    </a:solidFill>
                  </a:rPr>
                  <a:t>256bit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 , 384bit , 521bit</a:t>
                </a:r>
              </a:p>
              <a:p>
                <a:pPr lvl="2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각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Prime Field</a:t>
                </a:r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에 대하여 하나의 타원곡선을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recommend</a:t>
                </a:r>
              </a:p>
              <a:p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FAEC067C-2749-4D6F-B5B2-BA0E3A2FA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4"/>
                <a:stretch>
                  <a:fillRect l="-678" t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27017069-4B5C-494E-A8ED-74D42F07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Elliptic Curve Domain Parameter ]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05F65-C9DA-4B1F-9C93-EB29A7740BDC}"/>
                  </a:ext>
                </a:extLst>
              </p:cNvPr>
              <p:cNvSpPr txBox="1"/>
              <p:nvPr/>
            </p:nvSpPr>
            <p:spPr>
              <a:xfrm>
                <a:off x="7161474" y="1569677"/>
                <a:ext cx="39654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ko-KR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𝔽</m:t>
                        </m:r>
                        <m:r>
                          <a:rPr lang="en-US" altLang="ko-KR" sz="2000" i="1" baseline="-250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ko-KR" sz="2000" b="0" i="1" baseline="-25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0" dirty="0">
                    <a:solidFill>
                      <a:schemeClr val="bg1">
                        <a:lumMod val="85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2000" b="0" i="1" baseline="30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sz="2000" b="0" i="1" baseline="30000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𝑎𝑥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sz="2000" b="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C105F65-C9DA-4B1F-9C93-EB29A7740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74" y="1569677"/>
                <a:ext cx="3965470" cy="400110"/>
              </a:xfrm>
              <a:prstGeom prst="rect">
                <a:avLst/>
              </a:prstGeom>
              <a:blipFill>
                <a:blip r:embed="rId5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653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12BDA8-BD68-4805-9CCC-35663BEB6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secp256k1 : </a:t>
            </a:r>
            <a:r>
              <a:rPr lang="ko-KR" altLang="en-US" sz="2000" dirty="0" err="1"/>
              <a:t>비트코인</a:t>
            </a:r>
            <a:r>
              <a:rPr lang="en-US" altLang="ko-KR" sz="2000" dirty="0"/>
              <a:t>, </a:t>
            </a:r>
            <a:r>
              <a:rPr lang="ko-KR" altLang="en-US" sz="2000" dirty="0"/>
              <a:t>이더리움 사용 </a:t>
            </a:r>
            <a:r>
              <a:rPr lang="en-US" altLang="ko-KR" sz="2000" dirty="0"/>
              <a:t>EC Domain Parameter</a:t>
            </a:r>
            <a:endParaRPr lang="ko-KR" altLang="en-US" sz="2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C951FF8-E73F-4DCA-A19B-6F2F9E961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secp256k1 ]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6EB79-B856-4BFC-AAA1-66F6A42D3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0" t="1811" r="2551" b="1724"/>
          <a:stretch/>
        </p:blipFill>
        <p:spPr>
          <a:xfrm>
            <a:off x="481339" y="1076630"/>
            <a:ext cx="6315613" cy="5628969"/>
          </a:xfrm>
          <a:prstGeom prst="rect">
            <a:avLst/>
          </a:prstGeom>
          <a:ln w="6350">
            <a:solidFill>
              <a:schemeClr val="bg1">
                <a:lumMod val="85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8DEEF2BB-8FB2-4B5A-B24C-4D929E3D74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4954" y="661986"/>
                <a:ext cx="4970034" cy="60436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000" dirty="0"/>
                  <a:t>Domain Parameter</a:t>
                </a:r>
              </a:p>
              <a:p>
                <a:pPr lvl="1"/>
                <a:r>
                  <a:rPr lang="en-US" altLang="ko-KR" sz="1800" dirty="0"/>
                  <a:t>a = 0</a:t>
                </a:r>
              </a:p>
              <a:p>
                <a:pPr lvl="1"/>
                <a:r>
                  <a:rPr lang="en-US" altLang="ko-KR" sz="1800" dirty="0"/>
                  <a:t>b = 7</a:t>
                </a:r>
              </a:p>
              <a:p>
                <a:pPr lvl="1"/>
                <a:r>
                  <a:rPr lang="en-US" altLang="ko-KR" sz="1800" dirty="0"/>
                  <a:t>p = 2</a:t>
                </a:r>
                <a:r>
                  <a:rPr lang="en-US" altLang="ko-KR" sz="1800" baseline="30000" dirty="0"/>
                  <a:t>256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32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9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8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7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6</a:t>
                </a:r>
                <a:r>
                  <a:rPr lang="en-US" altLang="ko-KR" sz="1800" dirty="0"/>
                  <a:t> - 2</a:t>
                </a:r>
                <a:r>
                  <a:rPr lang="en-US" altLang="ko-KR" sz="1800" baseline="30000" dirty="0"/>
                  <a:t>4</a:t>
                </a:r>
                <a:r>
                  <a:rPr lang="en-US" altLang="ko-KR" sz="1800" dirty="0"/>
                  <a:t> -1</a:t>
                </a:r>
              </a:p>
              <a:p>
                <a:pPr lvl="1"/>
                <a:r>
                  <a:rPr lang="en-US" altLang="ko-KR" sz="1800" dirty="0"/>
                  <a:t>G =</a:t>
                </a:r>
                <a:br>
                  <a:rPr lang="en-US" altLang="ko-KR" dirty="0"/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(79BE667E F9DCBBAC 55A06295 CE870B07 029BFCDB 2DCE28D9 59F2815B 16F81798,</a:t>
                </a:r>
                <a:br>
                  <a:rPr lang="en-US" altLang="ko-KR" sz="1000" dirty="0">
                    <a:latin typeface="Consolas" panose="020B0609020204030204" pitchFamily="49" charset="0"/>
                  </a:rPr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 483ADA77 26A3C465 5DA4FBFC 0E1108A8 FD17B448 A6855419 9C47D08F FB10D4B8</a:t>
                </a:r>
                <a:r>
                  <a:rPr lang="pt-BR" altLang="ko-KR" sz="1000" dirty="0"/>
                  <a:t>)</a:t>
                </a:r>
                <a:endParaRPr lang="en-US" altLang="ko-KR" sz="1000" dirty="0"/>
              </a:p>
              <a:p>
                <a:pPr lvl="1"/>
                <a:r>
                  <a:rPr lang="en-US" altLang="ko-KR" sz="1800" dirty="0"/>
                  <a:t>n = </a:t>
                </a:r>
                <a:br>
                  <a:rPr lang="en-US" altLang="ko-KR" dirty="0"/>
                </a:br>
                <a:r>
                  <a:rPr lang="en-US" altLang="ko-KR" sz="1000" dirty="0">
                    <a:latin typeface="Consolas" panose="020B0609020204030204" pitchFamily="49" charset="0"/>
                  </a:rPr>
                  <a:t>FFFFFFFF </a:t>
                </a:r>
                <a:r>
                  <a:rPr lang="en-US" altLang="ko-KR" sz="1000" dirty="0" err="1">
                    <a:latin typeface="Consolas" panose="020B0609020204030204" pitchFamily="49" charset="0"/>
                  </a:rPr>
                  <a:t>FFFFFFFF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 </a:t>
                </a:r>
                <a:r>
                  <a:rPr lang="en-US" altLang="ko-KR" sz="1000" dirty="0" err="1">
                    <a:latin typeface="Consolas" panose="020B0609020204030204" pitchFamily="49" charset="0"/>
                  </a:rPr>
                  <a:t>FFFFFFFF</a:t>
                </a:r>
                <a:r>
                  <a:rPr lang="en-US" altLang="ko-KR" sz="1000" dirty="0">
                    <a:latin typeface="Consolas" panose="020B0609020204030204" pitchFamily="49" charset="0"/>
                  </a:rPr>
                  <a:t> FFFFFFFE BAAEDCE6 AF48A03B BFD25E8C D0364141</a:t>
                </a:r>
              </a:p>
              <a:p>
                <a:r>
                  <a:rPr lang="ko-KR" altLang="en-US" sz="2000" dirty="0"/>
                  <a:t>타원 곡선 방정식</a:t>
                </a:r>
                <a:endParaRPr lang="en-US" altLang="ko-KR" sz="2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000" i="1" baseline="30000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000" i="1" baseline="30000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2000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ko-KR" sz="2000" i="1" dirty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000" dirty="0">
                  <a:solidFill>
                    <a:srgbClr val="00C8EB"/>
                  </a:solidFill>
                </a:endParaRPr>
              </a:p>
              <a:p>
                <a:pPr marL="144000"/>
                <a:r>
                  <a:rPr lang="en-US" altLang="ko-KR" sz="2000" dirty="0"/>
                  <a:t>K = </a:t>
                </a:r>
                <a:r>
                  <a:rPr lang="en-US" altLang="ko-KR" sz="2000" dirty="0" err="1"/>
                  <a:t>kG</a:t>
                </a:r>
                <a:endParaRPr lang="en-US" altLang="ko-KR" sz="2000" dirty="0"/>
              </a:p>
              <a:p>
                <a:pPr lvl="1"/>
                <a:r>
                  <a:rPr lang="en-US" altLang="ko-KR" sz="1800" dirty="0">
                    <a:solidFill>
                      <a:srgbClr val="EF296B"/>
                    </a:solidFill>
                  </a:rPr>
                  <a:t>k = </a:t>
                </a:r>
                <a:r>
                  <a:rPr lang="ko-KR" altLang="en-US" sz="1800" dirty="0">
                    <a:solidFill>
                      <a:srgbClr val="EF296B"/>
                    </a:solidFill>
                  </a:rPr>
                  <a:t>개인키 </a:t>
                </a:r>
                <a:r>
                  <a:rPr lang="en-US" altLang="ko-KR" sz="1800" dirty="0">
                    <a:solidFill>
                      <a:srgbClr val="EF296B"/>
                    </a:solidFill>
                  </a:rPr>
                  <a:t>( 0 &lt; k &lt; n)</a:t>
                </a:r>
              </a:p>
              <a:p>
                <a:pPr lvl="1"/>
                <a:r>
                  <a:rPr lang="en-US" altLang="ko-KR" sz="1800" dirty="0">
                    <a:solidFill>
                      <a:srgbClr val="0071FF"/>
                    </a:solidFill>
                  </a:rPr>
                  <a:t>K = </a:t>
                </a:r>
                <a:r>
                  <a:rPr lang="en-US" altLang="ko-KR" sz="1800" dirty="0" err="1">
                    <a:solidFill>
                      <a:srgbClr val="0071FF"/>
                    </a:solidFill>
                  </a:rPr>
                  <a:t>kG</a:t>
                </a:r>
                <a:r>
                  <a:rPr lang="ko-KR" altLang="en-US" sz="1800" dirty="0">
                    <a:solidFill>
                      <a:srgbClr val="0071FF"/>
                    </a:solidFill>
                  </a:rPr>
                  <a:t> </a:t>
                </a:r>
                <a:r>
                  <a:rPr lang="en-US" altLang="ko-KR" sz="1800" dirty="0">
                    <a:solidFill>
                      <a:srgbClr val="0071FF"/>
                    </a:solidFill>
                  </a:rPr>
                  <a:t>= </a:t>
                </a:r>
                <a:r>
                  <a:rPr lang="ko-KR" altLang="en-US" sz="1800" dirty="0">
                    <a:solidFill>
                      <a:srgbClr val="0071FF"/>
                    </a:solidFill>
                  </a:rPr>
                  <a:t>공개키 </a:t>
                </a:r>
                <a:endParaRPr lang="en-US" altLang="ko-KR" sz="1800" dirty="0">
                  <a:solidFill>
                    <a:srgbClr val="0071FF"/>
                  </a:solidFill>
                </a:endParaRPr>
              </a:p>
            </p:txBody>
          </p:sp>
        </mc:Choice>
        <mc:Fallback xmlns="">
          <p:sp>
            <p:nvSpPr>
              <p:cNvPr id="6" name="내용 개체 틀 1">
                <a:extLst>
                  <a:ext uri="{FF2B5EF4-FFF2-40B4-BE49-F238E27FC236}">
                    <a16:creationId xmlns:a16="http://schemas.microsoft.com/office/drawing/2014/main" id="{8DEEF2BB-8FB2-4B5A-B24C-4D929E3D7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954" y="661986"/>
                <a:ext cx="4970034" cy="6043613"/>
              </a:xfrm>
              <a:prstGeom prst="rect">
                <a:avLst/>
              </a:prstGeom>
              <a:blipFill>
                <a:blip r:embed="rId3"/>
                <a:stretch>
                  <a:fillRect l="-1103" t="-7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73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9E6C1D5-0ED5-4F6A-984C-BCF53E7B5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1" y="663329"/>
            <a:ext cx="11683999" cy="1566690"/>
          </a:xfrm>
        </p:spPr>
        <p:txBody>
          <a:bodyPr>
            <a:normAutofit/>
          </a:bodyPr>
          <a:lstStyle/>
          <a:p>
            <a:r>
              <a:rPr lang="ko-KR" altLang="en-US" dirty="0"/>
              <a:t>개인키 </a:t>
            </a:r>
            <a:r>
              <a:rPr lang="en-US" altLang="ko-KR" dirty="0"/>
              <a:t>k = 0x1E99423A4ED27608A15A2616A2B0E9E52CED330AC530EDCC32C8FFC6A526AEDD</a:t>
            </a:r>
          </a:p>
          <a:p>
            <a:pPr marL="144000"/>
            <a:r>
              <a:rPr lang="ko-KR" altLang="en-US" dirty="0"/>
              <a:t>공개키 </a:t>
            </a:r>
            <a:r>
              <a:rPr lang="en-US" altLang="ko-KR" dirty="0"/>
              <a:t>K = k * G = (x, y)</a:t>
            </a:r>
            <a:br>
              <a:rPr lang="en-US" altLang="ko-KR" dirty="0"/>
            </a:br>
            <a:r>
              <a:rPr lang="en-US" altLang="ko-KR" dirty="0"/>
              <a:t>x = 0x</a:t>
            </a:r>
            <a:r>
              <a:rPr lang="en-US" altLang="ko-KR" dirty="0">
                <a:solidFill>
                  <a:srgbClr val="FFC700"/>
                </a:solidFill>
              </a:rPr>
              <a:t>F028892BAD7ED57D2FB57BF33081D5CFCF6F9ED3D3D7F159C2E2FFF579DC341A</a:t>
            </a:r>
            <a:br>
              <a:rPr lang="en-US" altLang="ko-KR" dirty="0"/>
            </a:br>
            <a:r>
              <a:rPr lang="en-US" altLang="ko-KR" dirty="0"/>
              <a:t>y = 0x</a:t>
            </a:r>
            <a:r>
              <a:rPr lang="en-US" altLang="ko-KR" dirty="0">
                <a:solidFill>
                  <a:srgbClr val="DBAC7D"/>
                </a:solidFill>
              </a:rPr>
              <a:t>07CF33DA18BD734C600B96A72BBC4749D5141C90EC8AC328AE52DDFE2E505BD</a:t>
            </a:r>
            <a:r>
              <a:rPr lang="en-US" altLang="ko-KR" dirty="0">
                <a:solidFill>
                  <a:srgbClr val="EF296B"/>
                </a:solidFill>
              </a:rPr>
              <a:t>B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BA4ED2F-CA4C-4307-B488-85750CD6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타원곡선 </a:t>
            </a:r>
            <a:r>
              <a:rPr lang="en-US" altLang="ko-KR" dirty="0"/>
              <a:t>(Elliptic Curve) [ Public Key Serialize ]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841E5E1-A0A2-4C35-B962-64B5C189F358}"/>
              </a:ext>
            </a:extLst>
          </p:cNvPr>
          <p:cNvGraphicFramePr>
            <a:graphicFrameLocks noGrp="1"/>
          </p:cNvGraphicFramePr>
          <p:nvPr/>
        </p:nvGraphicFramePr>
        <p:xfrm>
          <a:off x="507262" y="2654978"/>
          <a:ext cx="5354323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493">
                  <a:extLst>
                    <a:ext uri="{9D8B030D-6E8A-4147-A177-3AD203B41FA5}">
                      <a16:colId xmlns:a16="http://schemas.microsoft.com/office/drawing/2014/main" val="3826611210"/>
                    </a:ext>
                  </a:extLst>
                </a:gridCol>
                <a:gridCol w="2068830">
                  <a:extLst>
                    <a:ext uri="{9D8B030D-6E8A-4147-A177-3AD203B41FA5}">
                      <a16:colId xmlns:a16="http://schemas.microsoft.com/office/drawing/2014/main" val="837490786"/>
                    </a:ext>
                  </a:extLst>
                </a:gridCol>
                <a:gridCol w="2520000">
                  <a:extLst>
                    <a:ext uri="{9D8B030D-6E8A-4147-A177-3AD203B41FA5}">
                      <a16:colId xmlns:a16="http://schemas.microsoft.com/office/drawing/2014/main" val="145250276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접두어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의미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접두어 포함 바이트 수</a:t>
                      </a:r>
                      <a:r>
                        <a:rPr lang="en-US" altLang="ko-KR" sz="14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27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무한원점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797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압축되지 않은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65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7382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값이 짝수인 압축된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83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값이 홀수인 압축된 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706484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7B439A66-6E67-4E18-B073-E4A6A18AC717}"/>
              </a:ext>
            </a:extLst>
          </p:cNvPr>
          <p:cNvSpPr txBox="1">
            <a:spLocks/>
          </p:cNvSpPr>
          <p:nvPr/>
        </p:nvSpPr>
        <p:spPr>
          <a:xfrm>
            <a:off x="238577" y="5362332"/>
            <a:ext cx="11723690" cy="1343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ko-KR" altLang="en-US" sz="1600" dirty="0"/>
              <a:t>압축되지 않은 점 </a:t>
            </a:r>
            <a:r>
              <a:rPr lang="en-US" altLang="ko-KR" sz="1600" dirty="0"/>
              <a:t>: 0x04{x}{y}</a:t>
            </a:r>
            <a:br>
              <a:rPr lang="en-US" altLang="ko-KR" sz="1200" dirty="0"/>
            </a:br>
            <a:r>
              <a:rPr lang="en-US" altLang="ko-KR" sz="1270" dirty="0"/>
              <a:t>0x</a:t>
            </a:r>
            <a:r>
              <a:rPr lang="en-US" altLang="ko-KR" sz="1270" b="1" dirty="0">
                <a:solidFill>
                  <a:srgbClr val="00C8EB"/>
                </a:solidFill>
              </a:rPr>
              <a:t>04</a:t>
            </a:r>
            <a:r>
              <a:rPr lang="en-US" altLang="ko-KR" sz="1270" dirty="0">
                <a:solidFill>
                  <a:srgbClr val="FFC700"/>
                </a:solidFill>
              </a:rPr>
              <a:t>F028892BAD7ED57D2FB57BF33081D5CFCF6F9ED3D3D7F159C2E2FFF579DC341A</a:t>
            </a:r>
            <a:r>
              <a:rPr lang="en-US" altLang="ko-KR" sz="1270" dirty="0">
                <a:solidFill>
                  <a:srgbClr val="DBAC7D"/>
                </a:solidFill>
              </a:rPr>
              <a:t>07CF33DA18BD734C600B96A72BBC4749D5141C90EC8AC328AE52DDFE2E505BD</a:t>
            </a:r>
            <a:r>
              <a:rPr lang="en-US" altLang="ko-KR" sz="1270" dirty="0">
                <a:solidFill>
                  <a:srgbClr val="EF296B"/>
                </a:solidFill>
              </a:rPr>
              <a:t>B</a:t>
            </a:r>
          </a:p>
          <a:p>
            <a:pPr indent="0">
              <a:buNone/>
            </a:pPr>
            <a:r>
              <a:rPr lang="ko-KR" altLang="en-US" sz="1600" dirty="0"/>
              <a:t>압축된 점 </a:t>
            </a:r>
            <a:r>
              <a:rPr lang="en-US" altLang="ko-KR" sz="1600" dirty="0"/>
              <a:t>: {prefix}{x} - y</a:t>
            </a:r>
            <a:r>
              <a:rPr lang="ko-KR" altLang="en-US" sz="1600" dirty="0"/>
              <a:t>값 마지막 </a:t>
            </a:r>
            <a:r>
              <a:rPr lang="en-US" altLang="ko-KR" sz="1600" dirty="0"/>
              <a:t>hex </a:t>
            </a:r>
            <a:r>
              <a:rPr lang="ko-KR" altLang="en-US" sz="1600" dirty="0"/>
              <a:t>➡</a:t>
            </a:r>
            <a:r>
              <a:rPr lang="en-US" altLang="ko-KR" sz="1600" dirty="0"/>
              <a:t> 0x</a:t>
            </a:r>
            <a:r>
              <a:rPr lang="en-US" altLang="ko-KR" sz="1600" dirty="0">
                <a:solidFill>
                  <a:srgbClr val="EF296B"/>
                </a:solidFill>
              </a:rPr>
              <a:t>B</a:t>
            </a:r>
            <a:r>
              <a:rPr lang="en-US" altLang="ko-KR" sz="1600" dirty="0"/>
              <a:t> = </a:t>
            </a:r>
            <a:r>
              <a:rPr lang="en-US" altLang="ko-KR" sz="1600" dirty="0">
                <a:solidFill>
                  <a:srgbClr val="EF296B"/>
                </a:solidFill>
              </a:rPr>
              <a:t>11</a:t>
            </a:r>
            <a:r>
              <a:rPr lang="en-US" altLang="ko-KR" sz="1600" dirty="0"/>
              <a:t> </a:t>
            </a:r>
            <a:r>
              <a:rPr lang="ko-KR" altLang="en-US" sz="1600" dirty="0"/>
              <a:t>➡ </a:t>
            </a:r>
            <a:r>
              <a:rPr lang="ko-KR" altLang="en-US" sz="1600" dirty="0">
                <a:solidFill>
                  <a:srgbClr val="EF296B"/>
                </a:solidFill>
              </a:rPr>
              <a:t>홀수</a:t>
            </a:r>
            <a:br>
              <a:rPr lang="en-US" altLang="ko-KR" sz="1200" dirty="0"/>
            </a:br>
            <a:r>
              <a:rPr lang="en-US" altLang="ko-KR" sz="1270" dirty="0"/>
              <a:t>0x</a:t>
            </a:r>
            <a:r>
              <a:rPr lang="en-US" altLang="ko-KR" sz="1270" b="1" dirty="0">
                <a:solidFill>
                  <a:srgbClr val="EF296B"/>
                </a:solidFill>
              </a:rPr>
              <a:t>03</a:t>
            </a:r>
            <a:r>
              <a:rPr lang="en-US" altLang="ko-KR" sz="1270" dirty="0">
                <a:solidFill>
                  <a:srgbClr val="FFC700"/>
                </a:solidFill>
              </a:rPr>
              <a:t>F028892BAD7ED57D2FB57BF33081D5CFCF6F9ED3D3D7F159C2E2FFF579DC341A</a:t>
            </a:r>
            <a:endParaRPr lang="ko-KR" altLang="en-US" sz="127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1B10974-C758-4379-B24F-0AA225EA9188}"/>
              </a:ext>
            </a:extLst>
          </p:cNvPr>
          <p:cNvSpPr txBox="1">
            <a:spLocks/>
          </p:cNvSpPr>
          <p:nvPr/>
        </p:nvSpPr>
        <p:spPr>
          <a:xfrm>
            <a:off x="246626" y="2249326"/>
            <a:ext cx="11683999" cy="38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공개키 </a:t>
            </a:r>
            <a:r>
              <a:rPr lang="en-US" altLang="ko-KR" dirty="0"/>
              <a:t>Serialize </a:t>
            </a:r>
            <a:r>
              <a:rPr lang="en-US" altLang="ko-KR" sz="1400" dirty="0"/>
              <a:t>(Standards for Efficient Cryptography 1, SEC 1, </a:t>
            </a:r>
            <a:r>
              <a:rPr lang="en-US" altLang="ko-KR" sz="1400" dirty="0">
                <a:hlinkClick r:id="rId3"/>
              </a:rPr>
              <a:t>www.secg.org/sec1-v2.pdf</a:t>
            </a:r>
            <a:r>
              <a:rPr lang="en-US" altLang="ko-KR" sz="1400" dirty="0"/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991A63D-C777-4690-859F-CCA8775EDFDC}"/>
              </a:ext>
            </a:extLst>
          </p:cNvPr>
          <p:cNvCxnSpPr>
            <a:cxnSpLocks/>
          </p:cNvCxnSpPr>
          <p:nvPr/>
        </p:nvCxnSpPr>
        <p:spPr>
          <a:xfrm>
            <a:off x="8866330" y="2581311"/>
            <a:ext cx="0" cy="15065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D9FC2A6-333A-4BCB-ADD1-44833395E5BE}"/>
              </a:ext>
            </a:extLst>
          </p:cNvPr>
          <p:cNvGrpSpPr/>
          <p:nvPr/>
        </p:nvGrpSpPr>
        <p:grpSpPr>
          <a:xfrm>
            <a:off x="7483280" y="2332067"/>
            <a:ext cx="1697246" cy="2024077"/>
            <a:chOff x="6204198" y="1404923"/>
            <a:chExt cx="3459512" cy="4125695"/>
          </a:xfrm>
        </p:grpSpPr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C93C90D2-4477-4BD1-828E-9FD588CD4F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953" y="1404923"/>
              <a:ext cx="0" cy="41205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91A14801-4249-4F25-9591-D3092325B58D}"/>
                </a:ext>
              </a:extLst>
            </p:cNvPr>
            <p:cNvCxnSpPr>
              <a:cxnSpLocks/>
            </p:cNvCxnSpPr>
            <p:nvPr/>
          </p:nvCxnSpPr>
          <p:spPr>
            <a:xfrm>
              <a:off x="6204198" y="3465205"/>
              <a:ext cx="3459512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37231B9D-53DA-4FF8-B17F-5B8814B67108}"/>
                </a:ext>
              </a:extLst>
            </p:cNvPr>
            <p:cNvSpPr/>
            <p:nvPr/>
          </p:nvSpPr>
          <p:spPr>
            <a:xfrm>
              <a:off x="6613193" y="1406416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C18D89F6-8959-4613-91B1-390D3A7DCA98}"/>
                </a:ext>
              </a:extLst>
            </p:cNvPr>
            <p:cNvSpPr/>
            <p:nvPr/>
          </p:nvSpPr>
          <p:spPr>
            <a:xfrm flipV="1">
              <a:off x="6612523" y="3467633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86835D1E-FA18-4D07-BE6B-9B17060D99C3}"/>
              </a:ext>
            </a:extLst>
          </p:cNvPr>
          <p:cNvSpPr>
            <a:spLocks noChangeAspect="1"/>
          </p:cNvSpPr>
          <p:nvPr/>
        </p:nvSpPr>
        <p:spPr>
          <a:xfrm>
            <a:off x="8830330" y="3304206"/>
            <a:ext cx="72000" cy="72000"/>
          </a:xfrm>
          <a:prstGeom prst="ellipse">
            <a:avLst/>
          </a:prstGeom>
          <a:solidFill>
            <a:srgbClr val="0071FF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52568B-FCA1-4EF8-BC1C-E72FEA491E06}"/>
              </a:ext>
            </a:extLst>
          </p:cNvPr>
          <p:cNvSpPr txBox="1"/>
          <p:nvPr/>
        </p:nvSpPr>
        <p:spPr>
          <a:xfrm>
            <a:off x="6299624" y="4484478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압축된 점은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좌표의 부호 저장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 또는 음수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타원곡선 상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좌표는 짝수 또는 홀수이며 각각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음수에 해당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080CADF-32F1-42A1-BB4F-308C25F67FCA}"/>
              </a:ext>
            </a:extLst>
          </p:cNvPr>
          <p:cNvGrpSpPr/>
          <p:nvPr/>
        </p:nvGrpSpPr>
        <p:grpSpPr>
          <a:xfrm>
            <a:off x="507263" y="4235181"/>
            <a:ext cx="5354321" cy="1012106"/>
            <a:chOff x="507263" y="4219813"/>
            <a:chExt cx="5354321" cy="101210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3A3F869-5829-4721-A38F-0CD56036BA4A}"/>
                </a:ext>
              </a:extLst>
            </p:cNvPr>
            <p:cNvSpPr txBox="1"/>
            <p:nvPr/>
          </p:nvSpPr>
          <p:spPr>
            <a:xfrm>
              <a:off x="673474" y="4565160"/>
              <a:ext cx="923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K = (x, y)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95A406-9E30-4A41-B126-DCD25FF8C69E}"/>
                </a:ext>
              </a:extLst>
            </p:cNvPr>
            <p:cNvSpPr txBox="1"/>
            <p:nvPr/>
          </p:nvSpPr>
          <p:spPr>
            <a:xfrm>
              <a:off x="2392579" y="4565160"/>
              <a:ext cx="955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0x04{x}{y}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A9C6E38F-C203-4097-879F-91923CF1007E}"/>
                </a:ext>
              </a:extLst>
            </p:cNvPr>
            <p:cNvGrpSpPr/>
            <p:nvPr/>
          </p:nvGrpSpPr>
          <p:grpSpPr>
            <a:xfrm>
              <a:off x="4893113" y="4378969"/>
              <a:ext cx="758542" cy="680159"/>
              <a:chOff x="4627150" y="5707029"/>
              <a:chExt cx="758542" cy="680159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0995828-305E-4B29-A2E1-31E221C03425}"/>
                  </a:ext>
                </a:extLst>
              </p:cNvPr>
              <p:cNvSpPr txBox="1"/>
              <p:nvPr/>
            </p:nvSpPr>
            <p:spPr>
              <a:xfrm>
                <a:off x="4627151" y="5707029"/>
                <a:ext cx="758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0x02{x}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FBFC1A-C43F-4B6C-ADD8-370A6F7E4508}"/>
                  </a:ext>
                </a:extLst>
              </p:cNvPr>
              <p:cNvSpPr txBox="1"/>
              <p:nvPr/>
            </p:nvSpPr>
            <p:spPr>
              <a:xfrm>
                <a:off x="4627150" y="6079411"/>
                <a:ext cx="7585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0x03{x}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6F64726-4F88-4B3F-8DD2-7B2318854091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>
              <a:off x="1597125" y="4719049"/>
              <a:ext cx="795454" cy="0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A718CE7-B355-4B3D-B2C4-E0CF43949A20}"/>
                </a:ext>
              </a:extLst>
            </p:cNvPr>
            <p:cNvCxnSpPr>
              <a:cxnSpLocks/>
              <a:stCxn id="21" idx="3"/>
              <a:endCxn id="22" idx="1"/>
            </p:cNvCxnSpPr>
            <p:nvPr/>
          </p:nvCxnSpPr>
          <p:spPr>
            <a:xfrm flipV="1">
              <a:off x="3348290" y="4532858"/>
              <a:ext cx="1544824" cy="186191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3A0784AB-6733-41BA-8B52-B47A9D9A97D4}"/>
                </a:ext>
              </a:extLst>
            </p:cNvPr>
            <p:cNvCxnSpPr>
              <a:cxnSpLocks/>
              <a:stCxn id="21" idx="3"/>
              <a:endCxn id="23" idx="1"/>
            </p:cNvCxnSpPr>
            <p:nvPr/>
          </p:nvCxnSpPr>
          <p:spPr>
            <a:xfrm>
              <a:off x="3348290" y="4719049"/>
              <a:ext cx="1544823" cy="186191"/>
            </a:xfrm>
            <a:prstGeom prst="straightConnector1">
              <a:avLst/>
            </a:prstGeom>
            <a:ln w="158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B72C0BD-47DA-4569-ABC8-137F22087049}"/>
                </a:ext>
              </a:extLst>
            </p:cNvPr>
            <p:cNvSpPr txBox="1"/>
            <p:nvPr/>
          </p:nvSpPr>
          <p:spPr>
            <a:xfrm>
              <a:off x="3647771" y="4315302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y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가 짝수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98AAD3-207F-4AF9-9AA7-5B20933694C7}"/>
                </a:ext>
              </a:extLst>
            </p:cNvPr>
            <p:cNvSpPr txBox="1"/>
            <p:nvPr/>
          </p:nvSpPr>
          <p:spPr>
            <a:xfrm>
              <a:off x="3647771" y="4839100"/>
              <a:ext cx="7761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y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</a:rPr>
                <a:t>가 홀수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1CEB5F83-1B0D-4EF7-87F8-7C4E74C14082}"/>
                </a:ext>
              </a:extLst>
            </p:cNvPr>
            <p:cNvSpPr/>
            <p:nvPr/>
          </p:nvSpPr>
          <p:spPr>
            <a:xfrm>
              <a:off x="507263" y="4219813"/>
              <a:ext cx="5354321" cy="101210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8977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(Digital Signature)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CE7C7A7-87CD-4A38-B4CB-DDB3E655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169" y="3175340"/>
            <a:ext cx="554400" cy="55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F8196-AE84-430A-A3C4-2952F9A26C5A}"/>
              </a:ext>
            </a:extLst>
          </p:cNvPr>
          <p:cNvSpPr txBox="1"/>
          <p:nvPr/>
        </p:nvSpPr>
        <p:spPr>
          <a:xfrm>
            <a:off x="6556210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41fff0ef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3EFEC-B689-4573-8FCA-AD97C8052F33}"/>
              </a:ext>
            </a:extLst>
          </p:cNvPr>
          <p:cNvSpPr txBox="1"/>
          <p:nvPr/>
        </p:nvSpPr>
        <p:spPr>
          <a:xfrm>
            <a:off x="7649779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KxXd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37BF4-3103-47E7-AF57-A5DC6B98B467}"/>
              </a:ext>
            </a:extLst>
          </p:cNvPr>
          <p:cNvSpPr txBox="1"/>
          <p:nvPr/>
        </p:nvSpPr>
        <p:spPr>
          <a:xfrm>
            <a:off x="958843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60D61-5992-4DF2-8057-614628C5F16A}"/>
              </a:ext>
            </a:extLst>
          </p:cNvPr>
          <p:cNvSpPr txBox="1"/>
          <p:nvPr/>
        </p:nvSpPr>
        <p:spPr>
          <a:xfrm>
            <a:off x="1329492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7CF7F-9BC6-4D23-85D0-8ED48135B96C}"/>
              </a:ext>
            </a:extLst>
          </p:cNvPr>
          <p:cNvSpPr txBox="1"/>
          <p:nvPr/>
        </p:nvSpPr>
        <p:spPr>
          <a:xfrm>
            <a:off x="704222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6580A-C5D4-4060-B600-FC443367A016}"/>
              </a:ext>
            </a:extLst>
          </p:cNvPr>
          <p:cNvSpPr txBox="1"/>
          <p:nvPr/>
        </p:nvSpPr>
        <p:spPr>
          <a:xfrm>
            <a:off x="2309442" y="1997989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2BBE5-0B98-473F-B6DC-A780634BA6C1}"/>
              </a:ext>
            </a:extLst>
          </p:cNvPr>
          <p:cNvSpPr txBox="1"/>
          <p:nvPr/>
        </p:nvSpPr>
        <p:spPr>
          <a:xfrm>
            <a:off x="3338317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7CFA5-5170-45B7-A400-43AC05FDC7B7}"/>
              </a:ext>
            </a:extLst>
          </p:cNvPr>
          <p:cNvSpPr txBox="1"/>
          <p:nvPr/>
        </p:nvSpPr>
        <p:spPr>
          <a:xfrm>
            <a:off x="4513639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endParaRPr lang="ko-KR" altLang="en-US" sz="1400" dirty="0">
              <a:solidFill>
                <a:srgbClr val="0071FF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F2F127-EEF1-4C79-819C-AA77CBD408CF}"/>
              </a:ext>
            </a:extLst>
          </p:cNvPr>
          <p:cNvCxnSpPr>
            <a:cxnSpLocks/>
          </p:cNvCxnSpPr>
          <p:nvPr/>
        </p:nvCxnSpPr>
        <p:spPr>
          <a:xfrm flipH="1">
            <a:off x="1267581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CC2F8-1769-4F13-86C8-418CE5A6A054}"/>
              </a:ext>
            </a:extLst>
          </p:cNvPr>
          <p:cNvSpPr/>
          <p:nvPr/>
        </p:nvSpPr>
        <p:spPr>
          <a:xfrm>
            <a:off x="550015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5CDC244D-7403-45D9-A305-FE039E2BB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579" y="3166839"/>
            <a:ext cx="554400" cy="55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9F675-973A-4273-B73A-19D68DD4B100}"/>
              </a:ext>
            </a:extLst>
          </p:cNvPr>
          <p:cNvSpPr txBox="1"/>
          <p:nvPr/>
        </p:nvSpPr>
        <p:spPr>
          <a:xfrm>
            <a:off x="9409206" y="1993484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DC6FE5-08C9-463E-8667-264D94100012}"/>
              </a:ext>
            </a:extLst>
          </p:cNvPr>
          <p:cNvSpPr/>
          <p:nvPr/>
        </p:nvSpPr>
        <p:spPr>
          <a:xfrm>
            <a:off x="7649779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F4689B-D5A7-4189-8D8B-F6A4DE8F1EFF}"/>
              </a:ext>
            </a:extLst>
          </p:cNvPr>
          <p:cNvSpPr txBox="1"/>
          <p:nvPr/>
        </p:nvSpPr>
        <p:spPr>
          <a:xfrm>
            <a:off x="10553691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5FEE6-2866-47A6-8CEB-8EA1F50C00A6}"/>
              </a:ext>
            </a:extLst>
          </p:cNvPr>
          <p:cNvSpPr txBox="1"/>
          <p:nvPr/>
        </p:nvSpPr>
        <p:spPr>
          <a:xfrm>
            <a:off x="9541658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C9737-779B-4341-A46A-6E7EDA9BEE52}"/>
              </a:ext>
            </a:extLst>
          </p:cNvPr>
          <p:cNvSpPr txBox="1"/>
          <p:nvPr/>
        </p:nvSpPr>
        <p:spPr>
          <a:xfrm>
            <a:off x="10299070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E4DD5A-5D6F-48F9-B55C-7E47F03E5B0C}"/>
              </a:ext>
            </a:extLst>
          </p:cNvPr>
          <p:cNvCxnSpPr>
            <a:cxnSpLocks/>
          </p:cNvCxnSpPr>
          <p:nvPr/>
        </p:nvCxnSpPr>
        <p:spPr>
          <a:xfrm flipH="1">
            <a:off x="10862429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709D72-4969-4221-8687-C5DCE9DAE508}"/>
              </a:ext>
            </a:extLst>
          </p:cNvPr>
          <p:cNvSpPr txBox="1"/>
          <p:nvPr/>
        </p:nvSpPr>
        <p:spPr>
          <a:xfrm>
            <a:off x="9448348" y="583050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==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9360C32-4A2B-47CD-804E-53933042F673}"/>
              </a:ext>
            </a:extLst>
          </p:cNvPr>
          <p:cNvCxnSpPr>
            <a:cxnSpLocks/>
          </p:cNvCxnSpPr>
          <p:nvPr/>
        </p:nvCxnSpPr>
        <p:spPr>
          <a:xfrm>
            <a:off x="1643868" y="6188730"/>
            <a:ext cx="1916009" cy="1284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AA61D-B890-45BE-90ED-26C89F40C4A0}"/>
              </a:ext>
            </a:extLst>
          </p:cNvPr>
          <p:cNvSpPr txBox="1"/>
          <p:nvPr/>
        </p:nvSpPr>
        <p:spPr>
          <a:xfrm>
            <a:off x="1564992" y="586392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Encrypt(</a:t>
            </a:r>
            <a:r>
              <a:rPr lang="en-US" altLang="ko-KR" sz="1400" dirty="0">
                <a:solidFill>
                  <a:srgbClr val="FFC700"/>
                </a:solidFill>
                <a:latin typeface="Arial" panose="020B0604020202020204" pitchFamily="34" charset="0"/>
              </a:rPr>
              <a:t>6b68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7DF8EB5-BEE2-4602-BECE-4D4ED2A98BD5}"/>
              </a:ext>
            </a:extLst>
          </p:cNvPr>
          <p:cNvGrpSpPr/>
          <p:nvPr/>
        </p:nvGrpSpPr>
        <p:grpSpPr>
          <a:xfrm>
            <a:off x="8079312" y="5718203"/>
            <a:ext cx="764953" cy="648932"/>
            <a:chOff x="6585542" y="5524244"/>
            <a:chExt cx="764953" cy="6489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CE892E-4FC0-4D64-9E83-AC1359082C74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E6A272-476B-44D0-ABC0-D8A94061EC40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5C33C3-E0A6-4D00-B6DC-94BB10CD38C7}"/>
              </a:ext>
            </a:extLst>
          </p:cNvPr>
          <p:cNvGrpSpPr/>
          <p:nvPr/>
        </p:nvGrpSpPr>
        <p:grpSpPr>
          <a:xfrm>
            <a:off x="10445488" y="5718203"/>
            <a:ext cx="833883" cy="648932"/>
            <a:chOff x="6551077" y="5524244"/>
            <a:chExt cx="833883" cy="6489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F5330D-AA11-4516-AF0E-87AD167B38A7}"/>
                </a:ext>
              </a:extLst>
            </p:cNvPr>
            <p:cNvSpPr txBox="1"/>
            <p:nvPr/>
          </p:nvSpPr>
          <p:spPr>
            <a:xfrm>
              <a:off x="6551077" y="5524244"/>
              <a:ext cx="83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Digest`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EC5A6C-5BFC-4DB4-9C62-0D09A8E6AAF7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DBAC7D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FCE2031-0278-4C52-956E-832A6E6FBB18}"/>
              </a:ext>
            </a:extLst>
          </p:cNvPr>
          <p:cNvGrpSpPr/>
          <p:nvPr/>
        </p:nvGrpSpPr>
        <p:grpSpPr>
          <a:xfrm>
            <a:off x="885105" y="5718203"/>
            <a:ext cx="764953" cy="648932"/>
            <a:chOff x="6585542" y="5524244"/>
            <a:chExt cx="764953" cy="6489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3D2E52-02D2-4793-B59F-8A7BFA701FB1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ED0585-DBA3-448B-BA7D-334872A5745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1EE2EA6-57A9-4B34-ADBA-BA0A30F3C965}"/>
              </a:ext>
            </a:extLst>
          </p:cNvPr>
          <p:cNvGrpSpPr/>
          <p:nvPr/>
        </p:nvGrpSpPr>
        <p:grpSpPr>
          <a:xfrm>
            <a:off x="3464035" y="5718203"/>
            <a:ext cx="1061509" cy="648932"/>
            <a:chOff x="6437265" y="5524244"/>
            <a:chExt cx="1061509" cy="6489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482532-58DF-4B66-A155-64E7105C3690}"/>
                </a:ext>
              </a:extLst>
            </p:cNvPr>
            <p:cNvSpPr txBox="1"/>
            <p:nvPr/>
          </p:nvSpPr>
          <p:spPr>
            <a:xfrm>
              <a:off x="6437265" y="5524244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A6EAEE-080B-4C20-B782-56C40EDB51A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780F092-9F53-4AFA-B0C6-A393991AF92D}"/>
              </a:ext>
            </a:extLst>
          </p:cNvPr>
          <p:cNvGrpSpPr/>
          <p:nvPr/>
        </p:nvGrpSpPr>
        <p:grpSpPr>
          <a:xfrm>
            <a:off x="5538633" y="3837094"/>
            <a:ext cx="1126719" cy="1721529"/>
            <a:chOff x="5249878" y="3837094"/>
            <a:chExt cx="1126719" cy="1721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4214B-B5F9-4712-9D5A-76296B53FAD5}"/>
                </a:ext>
              </a:extLst>
            </p:cNvPr>
            <p:cNvSpPr txBox="1"/>
            <p:nvPr/>
          </p:nvSpPr>
          <p:spPr>
            <a:xfrm>
              <a:off x="5504499" y="3837094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97A78A-38B2-4475-8CAB-85C24F2D4EE1}"/>
                </a:ext>
              </a:extLst>
            </p:cNvPr>
            <p:cNvSpPr txBox="1"/>
            <p:nvPr/>
          </p:nvSpPr>
          <p:spPr>
            <a:xfrm>
              <a:off x="5249878" y="4171374"/>
              <a:ext cx="1126719" cy="738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From: A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To: B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Value: 1000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4191BD-2808-4380-9F93-C9770695DBC5}"/>
                </a:ext>
              </a:extLst>
            </p:cNvPr>
            <p:cNvSpPr txBox="1"/>
            <p:nvPr/>
          </p:nvSpPr>
          <p:spPr>
            <a:xfrm>
              <a:off x="5249878" y="4912292"/>
              <a:ext cx="1126719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0CA491-11D8-40EA-94D5-61AEE79F5905}"/>
                </a:ext>
              </a:extLst>
            </p:cNvPr>
            <p:cNvSpPr txBox="1"/>
            <p:nvPr/>
          </p:nvSpPr>
          <p:spPr>
            <a:xfrm>
              <a:off x="5249878" y="5220069"/>
              <a:ext cx="112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1DAF59D-0D07-43CA-A183-CA5F247B736F}"/>
              </a:ext>
            </a:extLst>
          </p:cNvPr>
          <p:cNvCxnSpPr>
            <a:cxnSpLocks/>
          </p:cNvCxnSpPr>
          <p:nvPr/>
        </p:nvCxnSpPr>
        <p:spPr>
          <a:xfrm>
            <a:off x="6756723" y="5220069"/>
            <a:ext cx="1314151" cy="96970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AA59762-6036-4815-8E83-1B1C07D7A4D9}"/>
              </a:ext>
            </a:extLst>
          </p:cNvPr>
          <p:cNvSpPr txBox="1"/>
          <p:nvPr/>
        </p:nvSpPr>
        <p:spPr>
          <a:xfrm>
            <a:off x="7649789" y="5469707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Decrypt(</a:t>
            </a:r>
            <a:r>
              <a:rPr lang="en-US" altLang="ko-KR" sz="1400" dirty="0">
                <a:solidFill>
                  <a:srgbClr val="00C8EB"/>
                </a:solidFill>
                <a:latin typeface="Arial" panose="020B0604020202020204" pitchFamily="34" charset="0"/>
              </a:rPr>
              <a:t>e2a6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1499179-0242-476F-B9C5-529152F752C3}"/>
              </a:ext>
            </a:extLst>
          </p:cNvPr>
          <p:cNvCxnSpPr>
            <a:cxnSpLocks/>
          </p:cNvCxnSpPr>
          <p:nvPr/>
        </p:nvCxnSpPr>
        <p:spPr>
          <a:xfrm>
            <a:off x="2035056" y="4528153"/>
            <a:ext cx="3238213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62E83D-4FC2-4CC6-885A-D29C7D5716C2}"/>
              </a:ext>
            </a:extLst>
          </p:cNvPr>
          <p:cNvCxnSpPr>
            <a:cxnSpLocks/>
          </p:cNvCxnSpPr>
          <p:nvPr/>
        </p:nvCxnSpPr>
        <p:spPr>
          <a:xfrm>
            <a:off x="6814834" y="4528153"/>
            <a:ext cx="318856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2771523-7FE9-4F76-95E3-390D3D940D06}"/>
              </a:ext>
            </a:extLst>
          </p:cNvPr>
          <p:cNvCxnSpPr>
            <a:cxnSpLocks/>
          </p:cNvCxnSpPr>
          <p:nvPr/>
        </p:nvCxnSpPr>
        <p:spPr>
          <a:xfrm flipV="1">
            <a:off x="4364400" y="5289704"/>
            <a:ext cx="1104286" cy="92354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C74A68C-E4DF-47E9-A93C-CF93EADB9738}"/>
              </a:ext>
            </a:extLst>
          </p:cNvPr>
          <p:cNvSpPr txBox="1"/>
          <p:nvPr/>
        </p:nvSpPr>
        <p:spPr>
          <a:xfrm>
            <a:off x="5030375" y="1649753"/>
            <a:ext cx="2127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 Area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8DD573-2A81-4BCC-89FA-1325B95DB05E}"/>
              </a:ext>
            </a:extLst>
          </p:cNvPr>
          <p:cNvSpPr txBox="1"/>
          <p:nvPr/>
        </p:nvSpPr>
        <p:spPr>
          <a:xfrm>
            <a:off x="543795" y="2564407"/>
            <a:ext cx="18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 Private Area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E9FB74-0B3E-4BEB-95BB-3F1148B24886}"/>
              </a:ext>
            </a:extLst>
          </p:cNvPr>
          <p:cNvSpPr txBox="1"/>
          <p:nvPr/>
        </p:nvSpPr>
        <p:spPr>
          <a:xfrm>
            <a:off x="9788155" y="2564407"/>
            <a:ext cx="18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 Private Area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39E45-EBD3-4FC6-9488-B270A3B50399}"/>
              </a:ext>
            </a:extLst>
          </p:cNvPr>
          <p:cNvSpPr txBox="1"/>
          <p:nvPr/>
        </p:nvSpPr>
        <p:spPr>
          <a:xfrm>
            <a:off x="6096000" y="668226"/>
            <a:ext cx="5766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전송받은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함수로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Digest`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Signature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복호화하여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획득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Digest == Digest`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성립하면 위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변조 되지 않음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AA2-EA94-4946-B447-9547D0628C40}"/>
              </a:ext>
            </a:extLst>
          </p:cNvPr>
          <p:cNvSpPr txBox="1"/>
          <p:nvPr/>
        </p:nvSpPr>
        <p:spPr>
          <a:xfrm>
            <a:off x="4784980" y="42203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B123A-379E-4663-9ACC-7C45CDFDFCC2}"/>
              </a:ext>
            </a:extLst>
          </p:cNvPr>
          <p:cNvSpPr txBox="1"/>
          <p:nvPr/>
        </p:nvSpPr>
        <p:spPr>
          <a:xfrm>
            <a:off x="4778164" y="53188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658D23-4057-4AFD-9D06-E34422B5DB27}"/>
              </a:ext>
            </a:extLst>
          </p:cNvPr>
          <p:cNvSpPr txBox="1"/>
          <p:nvPr/>
        </p:nvSpPr>
        <p:spPr>
          <a:xfrm>
            <a:off x="9477227" y="42127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464395-8694-4177-B82C-DE4F1B694906}"/>
              </a:ext>
            </a:extLst>
          </p:cNvPr>
          <p:cNvSpPr txBox="1"/>
          <p:nvPr/>
        </p:nvSpPr>
        <p:spPr>
          <a:xfrm>
            <a:off x="245990" y="668226"/>
            <a:ext cx="5850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함수로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Digest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암호화하여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Data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같이 전송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ECDSA /w</a:t>
            </a:r>
            <a:r>
              <a:rPr lang="ko-KR" altLang="en-US" dirty="0"/>
              <a:t> </a:t>
            </a:r>
            <a:r>
              <a:rPr lang="en-US" altLang="ko-KR" dirty="0"/>
              <a:t>secp256k1</a:t>
            </a:r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[ 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 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17F35-7FD1-4EBD-92AE-BDD24DF5503B}"/>
              </a:ext>
            </a:extLst>
          </p:cNvPr>
          <p:cNvSpPr txBox="1"/>
          <p:nvPr/>
        </p:nvSpPr>
        <p:spPr>
          <a:xfrm>
            <a:off x="1448740" y="2247364"/>
            <a:ext cx="271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m =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서명 없는 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Tx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DDBAA-B843-4D2E-ADE0-3B8287ACB24E}"/>
                  </a:ext>
                </a:extLst>
              </p:cNvPr>
              <p:cNvSpPr txBox="1"/>
              <p:nvPr/>
            </p:nvSpPr>
            <p:spPr>
              <a:xfrm>
                <a:off x="431698" y="3439555"/>
                <a:ext cx="4744760" cy="4917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r>
                        <a:rPr lang="en-US" altLang="ko-KR" sz="2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d>
                        <m:dPr>
                          <m:ctrlPr>
                            <a:rPr lang="en-US" altLang="ko-KR" sz="2400" b="0" i="1" baseline="-2500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𝐻𝑎𝑠h</m:t>
                          </m:r>
                          <m:d>
                            <m:dPr>
                              <m:ctrlP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sz="24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2400" b="0" i="1" smtClean="0">
                              <a:solidFill>
                                <a:srgbClr val="EF296B"/>
                              </a:solidFill>
                              <a:latin typeface="Cambria Math" panose="02040503050406030204" pitchFamily="18" charset="0"/>
                            </a:rPr>
                            <m:t>𝑝𝑟𝑖𝑣𝑎𝑡𝑒𝐾𝑒𝑦</m:t>
                          </m:r>
                        </m:e>
                      </m:d>
                    </m:oMath>
                  </m:oMathPara>
                </a14:m>
                <a:endParaRPr lang="en-US" altLang="ko-KR" sz="24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4CDDBAA-B843-4D2E-ADE0-3B8287AC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98" y="3439555"/>
                <a:ext cx="4744760" cy="491738"/>
              </a:xfrm>
              <a:prstGeom prst="rect">
                <a:avLst/>
              </a:prstGeom>
              <a:blipFill>
                <a:blip r:embed="rId3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96E88-93DF-4E34-84A3-0E65B5581E65}"/>
                  </a:ext>
                </a:extLst>
              </p:cNvPr>
              <p:cNvSpPr txBox="1"/>
              <p:nvPr/>
            </p:nvSpPr>
            <p:spPr>
              <a:xfrm>
                <a:off x="1785177" y="5688545"/>
                <a:ext cx="203780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60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𝑆𝑖𝑔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240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400" dirty="0">
                  <a:solidFill>
                    <a:srgbClr val="00C8EB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796E88-93DF-4E34-84A3-0E65B5581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177" y="5688545"/>
                <a:ext cx="2037802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2AD4C3-F50F-4723-BA34-2AC58E406350}"/>
              </a:ext>
            </a:extLst>
          </p:cNvPr>
          <p:cNvSpPr txBox="1"/>
          <p:nvPr/>
        </p:nvSpPr>
        <p:spPr>
          <a:xfrm>
            <a:off x="5402435" y="2839390"/>
            <a:ext cx="2381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Tx</a:t>
            </a:r>
          </a:p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400" dirty="0">
                <a:solidFill>
                  <a:srgbClr val="00C8EB"/>
                </a:solidFill>
              </a:rPr>
              <a:t>r, s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2400" dirty="0">
                <a:solidFill>
                  <a:srgbClr val="0071FF"/>
                </a:solidFill>
              </a:rPr>
              <a:t>Public Key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AE5672-2C97-4775-9990-F73489379FCA}"/>
              </a:ext>
            </a:extLst>
          </p:cNvPr>
          <p:cNvSpPr txBox="1"/>
          <p:nvPr/>
        </p:nvSpPr>
        <p:spPr>
          <a:xfrm>
            <a:off x="8642474" y="3059668"/>
            <a:ext cx="2819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00C8EB"/>
                </a:solidFill>
              </a:rPr>
              <a:t>(r, s)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를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2400" dirty="0">
                <a:solidFill>
                  <a:srgbClr val="0071FF"/>
                </a:solidFill>
              </a:rPr>
              <a:t>Public Key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로 </a:t>
            </a:r>
            <a:r>
              <a:rPr lang="en-US" altLang="ko-KR" sz="2400" dirty="0">
                <a:solidFill>
                  <a:srgbClr val="00D35A"/>
                </a:solidFill>
              </a:rPr>
              <a:t>Verify</a:t>
            </a:r>
            <a:endParaRPr lang="ko-KR" altLang="en-US" sz="2400" dirty="0">
              <a:solidFill>
                <a:srgbClr val="00D35A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1C31A75-F5E8-406C-AD87-3D3D3F20FABC}"/>
              </a:ext>
            </a:extLst>
          </p:cNvPr>
          <p:cNvGrpSpPr/>
          <p:nvPr/>
        </p:nvGrpSpPr>
        <p:grpSpPr>
          <a:xfrm>
            <a:off x="1031465" y="1317498"/>
            <a:ext cx="3545226" cy="461665"/>
            <a:chOff x="1324039" y="1557338"/>
            <a:chExt cx="3545226" cy="4616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B8B7A9-E729-47B9-BED2-197B90F0A950}"/>
                </a:ext>
              </a:extLst>
            </p:cNvPr>
            <p:cNvSpPr txBox="1"/>
            <p:nvPr/>
          </p:nvSpPr>
          <p:spPr>
            <a:xfrm>
              <a:off x="3246256" y="1557338"/>
              <a:ext cx="1623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71FF"/>
                  </a:solidFill>
                </a:rPr>
                <a:t>Public Key</a:t>
              </a:r>
              <a:endParaRPr lang="ko-KR" altLang="en-US" sz="2400" dirty="0">
                <a:solidFill>
                  <a:srgbClr val="0071FF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EC488A3-ACBE-4C5F-973B-06C5AE6690F8}"/>
                </a:ext>
              </a:extLst>
            </p:cNvPr>
            <p:cNvSpPr txBox="1"/>
            <p:nvPr/>
          </p:nvSpPr>
          <p:spPr>
            <a:xfrm>
              <a:off x="1324039" y="1557338"/>
              <a:ext cx="17019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EF296B"/>
                  </a:solidFill>
                </a:rPr>
                <a:t>private key</a:t>
              </a:r>
              <a:endParaRPr lang="ko-KR" altLang="en-US" sz="2400" dirty="0">
                <a:solidFill>
                  <a:srgbClr val="EF296B"/>
                </a:solidFill>
              </a:endParaRPr>
            </a:p>
          </p:txBody>
        </p:sp>
      </p:grp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E88345-0D1B-49FF-A07C-0F75157E4C30}"/>
              </a:ext>
            </a:extLst>
          </p:cNvPr>
          <p:cNvCxnSpPr>
            <a:cxnSpLocks/>
          </p:cNvCxnSpPr>
          <p:nvPr/>
        </p:nvCxnSpPr>
        <p:spPr>
          <a:xfrm flipH="1">
            <a:off x="2801889" y="2709029"/>
            <a:ext cx="1" cy="730526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48CD699-1EAA-4926-B61D-7441BA27C459}"/>
              </a:ext>
            </a:extLst>
          </p:cNvPr>
          <p:cNvSpPr txBox="1"/>
          <p:nvPr/>
        </p:nvSpPr>
        <p:spPr>
          <a:xfrm>
            <a:off x="999738" y="3945945"/>
            <a:ext cx="36086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</a:p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비트코인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: SHA-256(SHA-256(m))</a:t>
            </a:r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이더리움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: keccak-256(m)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7BC5CE-590C-4C39-A21D-D86490CABE18}"/>
              </a:ext>
            </a:extLst>
          </p:cNvPr>
          <p:cNvCxnSpPr>
            <a:cxnSpLocks/>
          </p:cNvCxnSpPr>
          <p:nvPr/>
        </p:nvCxnSpPr>
        <p:spPr>
          <a:xfrm>
            <a:off x="2803859" y="4900052"/>
            <a:ext cx="0" cy="78849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66EFE98-6B7B-4E5F-98EC-3B5590E41786}"/>
              </a:ext>
            </a:extLst>
          </p:cNvPr>
          <p:cNvCxnSpPr>
            <a:cxnSpLocks/>
          </p:cNvCxnSpPr>
          <p:nvPr/>
        </p:nvCxnSpPr>
        <p:spPr>
          <a:xfrm>
            <a:off x="4234721" y="2478196"/>
            <a:ext cx="1071797" cy="581472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3A6E882-EE9C-49B5-AD6F-D9D66D3A65DC}"/>
              </a:ext>
            </a:extLst>
          </p:cNvPr>
          <p:cNvCxnSpPr>
            <a:cxnSpLocks/>
          </p:cNvCxnSpPr>
          <p:nvPr/>
        </p:nvCxnSpPr>
        <p:spPr>
          <a:xfrm>
            <a:off x="4598245" y="1722528"/>
            <a:ext cx="804190" cy="1178069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954E6B9-623C-4394-9E50-C84C904EE6CB}"/>
              </a:ext>
            </a:extLst>
          </p:cNvPr>
          <p:cNvCxnSpPr>
            <a:cxnSpLocks/>
          </p:cNvCxnSpPr>
          <p:nvPr/>
        </p:nvCxnSpPr>
        <p:spPr>
          <a:xfrm flipV="1">
            <a:off x="3889948" y="3957404"/>
            <a:ext cx="1443648" cy="1877513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FF14975B-92AC-446A-BAD8-4613B870FB28}"/>
              </a:ext>
            </a:extLst>
          </p:cNvPr>
          <p:cNvCxnSpPr>
            <a:cxnSpLocks/>
          </p:cNvCxnSpPr>
          <p:nvPr/>
        </p:nvCxnSpPr>
        <p:spPr>
          <a:xfrm>
            <a:off x="7879518" y="3475166"/>
            <a:ext cx="59742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/>
      <p:bldP spid="10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27305E3-DD1F-48F9-981F-1B015CC4CB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5854701" cy="603074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en-US" altLang="ko-KR" dirty="0"/>
                  <a:t>ECDSA Signing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ko-KR" altLang="en-US" sz="1800" dirty="0"/>
                  <a:t>일시적</a:t>
                </a:r>
                <a:r>
                  <a:rPr lang="en-US" altLang="ko-KR" sz="1800" dirty="0"/>
                  <a:t>(ephemeral )</a:t>
                </a:r>
                <a:r>
                  <a:rPr lang="ko-KR" altLang="en-US" sz="1800" dirty="0"/>
                  <a:t> 개인키를 안전한 방법으로 생성 </a:t>
                </a:r>
                <a:br>
                  <a:rPr lang="en-US" altLang="ko-KR" sz="1800" dirty="0"/>
                </a:br>
                <a:r>
                  <a:rPr lang="en-US" altLang="ko-KR" sz="1800" dirty="0"/>
                  <a:t>(</a:t>
                </a:r>
                <a:r>
                  <a:rPr lang="ko-KR" altLang="en-US" sz="1800" dirty="0"/>
                  <a:t>같은 일시적 개인키를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번 사용하면 안된다</a:t>
                </a:r>
                <a:r>
                  <a:rPr lang="en-US" altLang="ko-KR" sz="1800" dirty="0"/>
                  <a:t>, </a:t>
                </a:r>
                <a:r>
                  <a:rPr lang="ko-KR" altLang="en-US" sz="1800" dirty="0"/>
                  <a:t>개인키 유출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일시적 개인키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로 생성된 일시적 공개키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 </a:t>
                </a:r>
                <a:r>
                  <a:rPr lang="en-US" altLang="ko-KR" sz="1800" dirty="0"/>
                  <a:t>x </a:t>
                </a:r>
                <a:r>
                  <a:rPr lang="ko-KR" altLang="en-US" sz="1800" dirty="0"/>
                  <a:t>좌표 </a:t>
                </a:r>
                <a:r>
                  <a:rPr lang="en-US" altLang="ko-KR" sz="1800" dirty="0"/>
                  <a:t>(</a:t>
                </a:r>
                <a:r>
                  <a:rPr lang="ko-KR" altLang="en-US" sz="1800" dirty="0"/>
                  <a:t>서명 결과 중 하나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lnSpc>
                    <a:spcPct val="100000"/>
                  </a:lnSpc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를 계산</a:t>
                </a:r>
                <a:endParaRPr lang="en-US" altLang="ko-KR" sz="18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rgbClr val="00C8EB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𝐻𝑎𝑠h</m:t>
                          </m:r>
                          <m:d>
                            <m:d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solidFill>
                                    <a:srgbClr val="FFC7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0" i="1" dirty="0" smtClean="0">
                              <a:solidFill>
                                <a:srgbClr val="00C8E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ko-KR" b="0" i="1" dirty="0" smtClean="0">
                              <a:solidFill>
                                <a:srgbClr val="EF296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ko-KR" dirty="0"/>
              </a:p>
              <a:p>
                <a:pPr marL="144000">
                  <a:buAutoNum type="arabicPeriod"/>
                </a:pPr>
                <a:endParaRPr lang="en-US" altLang="ko-KR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일시적 개인키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 </a:t>
                </a:r>
                <a:r>
                  <a:rPr lang="ko-KR" altLang="en-US" sz="1600" dirty="0"/>
                  <a:t>일시적공개키의 </a:t>
                </a:r>
                <a:r>
                  <a:rPr lang="en-US" altLang="ko-KR" sz="1600" dirty="0"/>
                  <a:t>x </a:t>
                </a:r>
                <a:r>
                  <a:rPr lang="ko-KR" altLang="en-US" sz="1600" dirty="0"/>
                  <a:t>좌표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EF296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서명자의 개인키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트랜잭션 데이터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: </a:t>
                </a:r>
                <a:r>
                  <a:rPr lang="ko-KR" altLang="en-US" sz="1600" dirty="0"/>
                  <a:t>타원 곡선의 소수 차수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927305E3-DD1F-48F9-981F-1B015CC4CB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5854701" cy="6030740"/>
              </a:xfrm>
              <a:blipFill>
                <a:blip r:embed="rId2"/>
                <a:stretch>
                  <a:fillRect l="-1146" t="-708" r="-6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86A71D6D-9E3D-48A2-9E8D-571A03C2A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[ ECDSA - </a:t>
            </a:r>
            <a:r>
              <a:rPr lang="ko-KR" altLang="en-US" dirty="0"/>
              <a:t>서명</a:t>
            </a:r>
            <a:r>
              <a:rPr lang="en-US" altLang="ko-KR" dirty="0"/>
              <a:t>(Signing) </a:t>
            </a:r>
            <a:r>
              <a:rPr lang="ko-KR" altLang="en-US" dirty="0"/>
              <a:t>및 검증</a:t>
            </a:r>
            <a:r>
              <a:rPr lang="en-US" altLang="ko-KR" dirty="0"/>
              <a:t>(Verifying) ]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C8016B16-D76E-4063-A48F-5052AEF423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08334" y="665152"/>
                <a:ext cx="5854701" cy="71222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0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5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:r>
                  <a:rPr lang="en-US" altLang="ko-KR" dirty="0"/>
                  <a:t>ECDSA Verifying</a:t>
                </a:r>
              </a:p>
              <a:p>
                <a:pPr indent="0">
                  <a:buNone/>
                </a:pP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,</a:t>
                </a:r>
                <a:r>
                  <a:rPr lang="ko-KR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 및 서명자의 공개키를 사용하여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를 계산 후</a:t>
                </a:r>
                <a:r>
                  <a:rPr lang="en-US" altLang="ko-KR" sz="1800" dirty="0"/>
                  <a:t>,</a:t>
                </a:r>
                <a:br>
                  <a:rPr lang="en-US" altLang="ko-KR" sz="1800" dirty="0"/>
                </a:b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altLang="ko-KR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 </a:t>
                </a:r>
                <a:r>
                  <a:rPr lang="en-US" altLang="ko-KR" sz="1800" dirty="0"/>
                  <a:t>x</a:t>
                </a:r>
                <a:r>
                  <a:rPr lang="ko-KR" altLang="en-US" sz="1800" dirty="0"/>
                  <a:t> 좌표가 동일하면 서명은 유효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ko-KR" altLang="en-US" sz="1800" dirty="0"/>
                  <a:t>모든 입력 유효성 확인</a:t>
                </a:r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𝐻𝑎𝑠h</m:t>
                    </m:r>
                    <m:d>
                      <m:dPr>
                        <m:ctrlPr>
                          <a:rPr lang="en-US" altLang="ko-KR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smtClean="0">
                            <a:solidFill>
                              <a:srgbClr val="FFC7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ko-KR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800" b="0" i="1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𝑚𝑜𝑑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ko-KR" sz="1800" dirty="0"/>
              </a:p>
              <a:p>
                <a:pPr marL="216000" indent="-216000">
                  <a:lnSpc>
                    <a:spcPct val="100000"/>
                  </a:lnSpc>
                  <a:buFont typeface="Arial" panose="020B0604020202020204" pitchFamily="34" charset="0"/>
                  <a:buAutoNum type="arabicPeriod"/>
                </a:pPr>
                <a:r>
                  <a:rPr lang="en-US" altLang="ko-KR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계산</a:t>
                </a:r>
                <a:endParaRPr lang="en-US" altLang="ko-KR" sz="1800" dirty="0"/>
              </a:p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ko-KR" sz="18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800" b="0" i="1" dirty="0" smtClean="0">
                          <a:solidFill>
                            <a:srgbClr val="0071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800" dirty="0"/>
              </a:p>
              <a:p>
                <a:pPr marL="144000">
                  <a:buFont typeface="Arial" panose="020B0604020202020204" pitchFamily="34" charset="0"/>
                  <a:buAutoNum type="arabicPeriod"/>
                </a:pPr>
                <a:endParaRPr lang="en-US" altLang="ko-KR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sz="16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rgbClr val="00C8EB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dirty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 값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dirty="0" smtClean="0">
                        <a:solidFill>
                          <a:srgbClr val="0071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ko-KR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서명자 공개키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sz="1600" b="0" i="1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트랜잭션 데이터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ko-KR" altLang="en-US" sz="1600" dirty="0"/>
                  <a:t> </a:t>
                </a:r>
                <a:r>
                  <a:rPr lang="en-US" altLang="ko-KR" sz="1600" dirty="0"/>
                  <a:t>:</a:t>
                </a:r>
                <a:r>
                  <a:rPr lang="ko-KR" altLang="en-US" sz="1600" dirty="0"/>
                  <a:t> 타원 곡선상 생성자 점</a:t>
                </a:r>
                <a:endParaRPr lang="en-US" altLang="ko-KR" sz="16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: </a:t>
                </a:r>
                <a:r>
                  <a:rPr lang="ko-KR" altLang="en-US" sz="1600" dirty="0"/>
                  <a:t>타원 곡선의 소수 차수</a:t>
                </a:r>
                <a:endParaRPr lang="en-US" altLang="ko-KR" sz="1600" dirty="0"/>
              </a:p>
            </p:txBody>
          </p:sp>
        </mc:Choice>
        <mc:Fallback>
          <p:sp>
            <p:nvSpPr>
              <p:cNvPr id="4" name="내용 개체 틀 1">
                <a:extLst>
                  <a:ext uri="{FF2B5EF4-FFF2-40B4-BE49-F238E27FC236}">
                    <a16:creationId xmlns:a16="http://schemas.microsoft.com/office/drawing/2014/main" id="{C8016B16-D76E-4063-A48F-5052AEF42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334" y="665152"/>
                <a:ext cx="5854701" cy="7122238"/>
              </a:xfrm>
              <a:prstGeom prst="rect">
                <a:avLst/>
              </a:prstGeom>
              <a:blipFill>
                <a:blip r:embed="rId3"/>
                <a:stretch>
                  <a:fillRect l="-1042" t="-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056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/>
      <p:bldP spid="146" grpId="0"/>
      <p:bldP spid="12" grpId="1"/>
      <p:bldP spid="19" grpId="1"/>
      <p:bldP spid="136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0CC4DF3-C210-4C79-90CC-504309A537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공개키 복구</a:t>
                </a:r>
                <a:r>
                  <a:rPr lang="en-US" altLang="ko-KR" dirty="0"/>
                  <a:t>(The Public Key Recovery)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r, s </a:t>
                </a:r>
                <a:r>
                  <a:rPr lang="ko-KR" altLang="en-US" dirty="0"/>
                  <a:t>로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가능한 공개키 계산 가능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r>
                  <a:rPr lang="en-US" altLang="ko-KR" sz="1800" dirty="0"/>
                  <a:t>x </a:t>
                </a:r>
                <a:r>
                  <a:rPr lang="ko-KR" altLang="en-US" sz="1800" dirty="0"/>
                  <a:t>좌표인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800" dirty="0"/>
                  <a:t> 값의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타원 곡선 점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계산</a:t>
                </a:r>
                <a:endParaRPr lang="en-US" altLang="ko-KR" sz="1800" dirty="0"/>
              </a:p>
              <a:p>
                <a:pPr marL="216000" indent="-2160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1800" dirty="0"/>
                  <a:t> :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의</a:t>
                </a:r>
                <a:r>
                  <a:rPr lang="en-US" altLang="ko-KR" sz="1800" dirty="0"/>
                  <a:t> </a:t>
                </a:r>
                <a:r>
                  <a:rPr lang="ko-KR" altLang="en-US" sz="1800" dirty="0"/>
                  <a:t>곱셈의 역함수</a:t>
                </a:r>
                <a:endParaRPr lang="en-US" altLang="ko-KR" sz="1800" dirty="0"/>
              </a:p>
              <a:p>
                <a:pPr marL="216000" indent="-216000">
                  <a:buAutoNum type="arabicPeriod"/>
                </a:pPr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메시지 </a:t>
                </a:r>
                <a:r>
                  <a:rPr lang="en-US" altLang="ko-KR" sz="1800" dirty="0"/>
                  <a:t>Hash</a:t>
                </a:r>
                <a:r>
                  <a:rPr lang="ko-KR" altLang="en-US" sz="1800" dirty="0"/>
                  <a:t>의 최하위 </a:t>
                </a:r>
                <a:r>
                  <a:rPr lang="en-US" altLang="ko-KR" sz="1800" dirty="0"/>
                  <a:t>n bits (n</a:t>
                </a:r>
                <a:r>
                  <a:rPr lang="ko-KR" altLang="en-US" sz="1800" dirty="0"/>
                  <a:t>은 타원 곡선 차수</a:t>
                </a:r>
                <a:r>
                  <a:rPr lang="en-US" altLang="ko-KR" sz="1800" dirty="0"/>
                  <a:t>)</a:t>
                </a:r>
              </a:p>
              <a:p>
                <a:pPr marL="216000" indent="-216000">
                  <a:buAutoNum type="arabicPeriod"/>
                </a:pPr>
                <a:r>
                  <a:rPr lang="ko-KR" altLang="en-US" sz="1800" dirty="0"/>
                  <a:t>가능한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공개키 </a:t>
                </a:r>
                <a:r>
                  <a:rPr lang="en-US" altLang="ko-KR" sz="1800" dirty="0"/>
                  <a:t>(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i="1" baseline="-25000" dirty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altLang="ko-KR" sz="1800" dirty="0"/>
                  <a:t> : Q</a:t>
                </a:r>
                <a:r>
                  <a:rPr lang="ko-KR" altLang="en-US" sz="1800" dirty="0"/>
                  <a:t>의</a:t>
                </a:r>
                <a:r>
                  <a:rPr lang="en-US" altLang="ko-KR" sz="1800" dirty="0"/>
                  <a:t> y</a:t>
                </a:r>
                <a:r>
                  <a:rPr lang="ko-KR" altLang="en-US" sz="1800" dirty="0"/>
                  <a:t>좌표 홀수</a:t>
                </a:r>
                <a:r>
                  <a:rPr lang="en-US" altLang="ko-KR" sz="180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800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ko-KR" sz="1800" dirty="0"/>
                  <a:t> : Q</a:t>
                </a:r>
                <a:r>
                  <a:rPr lang="ko-KR" altLang="en-US" sz="1800" dirty="0"/>
                  <a:t>의</a:t>
                </a:r>
                <a:r>
                  <a:rPr lang="en-US" altLang="ko-KR" sz="1800" dirty="0"/>
                  <a:t> y</a:t>
                </a:r>
                <a:r>
                  <a:rPr lang="ko-KR" altLang="en-US" sz="1800" dirty="0"/>
                  <a:t>좌표 짝수</a:t>
                </a:r>
                <a:r>
                  <a:rPr lang="en-US" altLang="ko-KR" sz="1800" dirty="0"/>
                  <a:t> )</a:t>
                </a:r>
                <a:br>
                  <a:rPr lang="en-US" altLang="ko-KR" sz="1800" dirty="0"/>
                </a:br>
                <a:br>
                  <a:rPr lang="en-US" altLang="ko-KR" dirty="0"/>
                </a:br>
                <a:r>
                  <a:rPr lang="en-US" altLang="ko-KR" sz="1800" b="0" dirty="0">
                    <a:solidFill>
                      <a:srgbClr val="0070C0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ko-KR" sz="1800" b="0" i="1" dirty="0" smtClean="0">
                        <a:solidFill>
                          <a:srgbClr val="00C8EB"/>
                        </a:solidFill>
                        <a:latin typeface="Cambria Math" panose="02040503050406030204" pitchFamily="18" charset="0"/>
                      </a:rPr>
                      <m:t>𝑠𝑅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800" b="0" i="1" dirty="0" smtClean="0">
                        <a:solidFill>
                          <a:srgbClr val="FFC7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altLang="ko-KR" sz="1800" b="0" dirty="0"/>
                </a:br>
                <a:r>
                  <a:rPr lang="en-US" altLang="ko-KR" sz="1800" b="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800" b="0" i="1" dirty="0" smtClean="0">
                            <a:solidFill>
                              <a:srgbClr val="00C8EB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sSup>
                          <m:sSupPr>
                            <m:ctrlP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800" b="0" i="1" dirty="0" smtClean="0">
                                <a:solidFill>
                                  <a:srgbClr val="00C8EB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1800" b="0" i="1" dirty="0" smtClean="0">
                            <a:solidFill>
                              <a:srgbClr val="FFC7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br>
                  <a:rPr lang="en-US" altLang="ko-KR" sz="1800" dirty="0"/>
                </a:br>
                <a:endParaRPr lang="en-US" altLang="ko-KR" sz="1800" dirty="0"/>
              </a:p>
              <a:p>
                <a:pPr marL="536400" lvl="1" indent="-140400"/>
                <a:r>
                  <a:rPr lang="en-US" altLang="ko-KR" sz="1800" b="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800" b="0" i="1" baseline="-25000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b="0" i="1" baseline="-2500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ko-KR" altLang="en-US" sz="1800" dirty="0"/>
                  <a:t>는 서명자의 </a:t>
                </a:r>
                <a:r>
                  <a:rPr lang="en-US" altLang="ko-KR" sz="1800" dirty="0"/>
                  <a:t>2</a:t>
                </a:r>
                <a:r>
                  <a:rPr lang="ko-KR" altLang="en-US" sz="1800" dirty="0"/>
                  <a:t>개의 가능한 공개키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sz="18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/>
                  <a:t> :</a:t>
                </a:r>
                <a:r>
                  <a:rPr lang="ko-KR" altLang="en-US" sz="1800" dirty="0"/>
                  <a:t> 서명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값의 곱셈 역함수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서명 </a:t>
                </a:r>
                <a:r>
                  <a:rPr lang="en-US" altLang="ko-KR" sz="1800" dirty="0"/>
                  <a:t>s</a:t>
                </a:r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ko-KR" sz="1800" dirty="0"/>
                  <a:t> </a:t>
                </a:r>
                <a:r>
                  <a:rPr lang="ko-KR" altLang="en-US" sz="1800" dirty="0"/>
                  <a:t>과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/>
                  <a:t>: 2</a:t>
                </a:r>
                <a:r>
                  <a:rPr lang="ko-KR" altLang="en-US" sz="1800" dirty="0"/>
                  <a:t>개의 가능한 일시적 공개키</a:t>
                </a:r>
                <a:endParaRPr lang="en-US" altLang="ko-KR" sz="1800" dirty="0"/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ko-KR" sz="1800" dirty="0"/>
                  <a:t> : </a:t>
                </a:r>
                <a:r>
                  <a:rPr lang="ko-KR" altLang="en-US" sz="1800" dirty="0"/>
                  <a:t>메시지 해시의 </a:t>
                </a:r>
                <a:r>
                  <a:rPr lang="en-US" altLang="ko-KR" sz="1800" dirty="0"/>
                  <a:t>n </a:t>
                </a:r>
                <a:r>
                  <a:rPr lang="ko-KR" altLang="en-US" dirty="0"/>
                  <a:t>최하위 </a:t>
                </a:r>
                <a:r>
                  <a:rPr lang="en-US" altLang="ko-KR" dirty="0"/>
                  <a:t>bits</a:t>
                </a:r>
              </a:p>
              <a:p>
                <a:pPr marL="536400" lvl="1" indent="-140400"/>
                <a14:m>
                  <m:oMath xmlns:m="http://schemas.openxmlformats.org/officeDocument/2006/math">
                    <m:r>
                      <a:rPr lang="en-US" altLang="ko-KR" sz="18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타원 곡선의 생성자 점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r>
                  <a:rPr lang="ko-KR" altLang="en-US" dirty="0" err="1"/>
                  <a:t>이더리움은</a:t>
                </a:r>
                <a:r>
                  <a:rPr lang="ko-KR" altLang="en-US" dirty="0"/>
                  <a:t> 트랜잭션에 </a:t>
                </a:r>
                <a:r>
                  <a:rPr lang="en-US" altLang="ko-KR" dirty="0"/>
                  <a:t>Q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y</a:t>
                </a:r>
                <a:r>
                  <a:rPr lang="ko-KR" altLang="en-US" dirty="0"/>
                  <a:t>좌표 짝수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홀수 여부를 포함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yParity</a:t>
                </a:r>
                <a:r>
                  <a:rPr lang="en-US" altLang="ko-KR" dirty="0"/>
                  <a:t>, 0: </a:t>
                </a:r>
                <a:r>
                  <a:rPr lang="ko-KR" altLang="en-US" dirty="0"/>
                  <a:t>짝수</a:t>
                </a:r>
                <a:r>
                  <a:rPr lang="en-US" altLang="ko-KR" dirty="0"/>
                  <a:t>, 1: </a:t>
                </a:r>
                <a:r>
                  <a:rPr lang="ko-KR" altLang="en-US" dirty="0"/>
                  <a:t>홀수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marL="216000" indent="-216000">
                  <a:buAutoNum type="arabicPeriod"/>
                </a:pPr>
                <a:endParaRPr lang="en-US" altLang="ko-KR" dirty="0"/>
              </a:p>
              <a:p>
                <a:pPr marL="457200" indent="-457200">
                  <a:buAutoNum type="arabicPeriod"/>
                </a:pPr>
                <a:endParaRPr lang="ko-KR" altLang="en-US" dirty="0"/>
              </a:p>
            </p:txBody>
          </p:sp>
        </mc:Choice>
        <mc:Fallback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C0CC4DF3-C210-4C79-90CC-504309A537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299" y="674860"/>
                <a:ext cx="11683999" cy="6030740"/>
              </a:xfrm>
              <a:blipFill>
                <a:blip r:embed="rId2"/>
                <a:stretch>
                  <a:fillRect l="-574" t="-8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B957469F-9DE7-477C-A8DC-EFDC6561E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 </a:t>
            </a:r>
            <a:r>
              <a:rPr lang="en-US" altLang="ko-KR" dirty="0"/>
              <a:t>[ ECDSA - </a:t>
            </a:r>
            <a:r>
              <a:rPr lang="ko-KR" altLang="en-US" dirty="0"/>
              <a:t>공개키 복구</a:t>
            </a:r>
            <a:r>
              <a:rPr lang="en-US" altLang="ko-KR" dirty="0"/>
              <a:t> (The Public K0ey Recovery) ]</a:t>
            </a:r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6CC1914-F188-4491-B4AE-1A253E94DD1E}"/>
              </a:ext>
            </a:extLst>
          </p:cNvPr>
          <p:cNvCxnSpPr>
            <a:cxnSpLocks/>
          </p:cNvCxnSpPr>
          <p:nvPr/>
        </p:nvCxnSpPr>
        <p:spPr>
          <a:xfrm>
            <a:off x="9278560" y="1337127"/>
            <a:ext cx="0" cy="1506569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F16BCB-2AB5-4779-BD7C-4BD7535B231D}"/>
              </a:ext>
            </a:extLst>
          </p:cNvPr>
          <p:cNvGrpSpPr/>
          <p:nvPr/>
        </p:nvGrpSpPr>
        <p:grpSpPr>
          <a:xfrm>
            <a:off x="7895510" y="1087883"/>
            <a:ext cx="1697246" cy="2024077"/>
            <a:chOff x="6204198" y="1404923"/>
            <a:chExt cx="3459512" cy="4125695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413971DD-A34B-42FA-B311-127B43F7F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3953" y="1404923"/>
              <a:ext cx="0" cy="41205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E0138F18-14AA-48B3-82D1-89122AFC37C5}"/>
                </a:ext>
              </a:extLst>
            </p:cNvPr>
            <p:cNvCxnSpPr>
              <a:cxnSpLocks/>
            </p:cNvCxnSpPr>
            <p:nvPr/>
          </p:nvCxnSpPr>
          <p:spPr>
            <a:xfrm>
              <a:off x="6204198" y="3465205"/>
              <a:ext cx="3459512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322A196-F6F0-43BE-81EE-6C7D2C30A120}"/>
                </a:ext>
              </a:extLst>
            </p:cNvPr>
            <p:cNvSpPr/>
            <p:nvPr/>
          </p:nvSpPr>
          <p:spPr>
            <a:xfrm>
              <a:off x="6613193" y="1406416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92008C14-1F61-4995-A924-1385A9F910B7}"/>
                </a:ext>
              </a:extLst>
            </p:cNvPr>
            <p:cNvSpPr/>
            <p:nvPr/>
          </p:nvSpPr>
          <p:spPr>
            <a:xfrm flipV="1">
              <a:off x="6612523" y="3467633"/>
              <a:ext cx="2544177" cy="2062985"/>
            </a:xfrm>
            <a:custGeom>
              <a:avLst/>
              <a:gdLst>
                <a:gd name="connsiteX0" fmla="*/ 1606597 w 1606597"/>
                <a:gd name="connsiteY0" fmla="*/ 0 h 1200647"/>
                <a:gd name="connsiteX1" fmla="*/ 1256739 w 1606597"/>
                <a:gd name="connsiteY1" fmla="*/ 771276 h 1200647"/>
                <a:gd name="connsiteX2" fmla="*/ 437755 w 1606597"/>
                <a:gd name="connsiteY2" fmla="*/ 500932 h 1200647"/>
                <a:gd name="connsiteX3" fmla="*/ 111751 w 1606597"/>
                <a:gd name="connsiteY3" fmla="*/ 644056 h 1200647"/>
                <a:gd name="connsiteX4" fmla="*/ 433 w 1606597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437559 w 1606401"/>
                <a:gd name="connsiteY2" fmla="*/ 500932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6401 w 1606401"/>
                <a:gd name="connsiteY0" fmla="*/ 0 h 1200647"/>
                <a:gd name="connsiteX1" fmla="*/ 1256543 w 1606401"/>
                <a:gd name="connsiteY1" fmla="*/ 771276 h 1200647"/>
                <a:gd name="connsiteX2" fmla="*/ 520091 w 1606401"/>
                <a:gd name="connsiteY2" fmla="*/ 579881 h 1200647"/>
                <a:gd name="connsiteX3" fmla="*/ 152821 w 1606401"/>
                <a:gd name="connsiteY3" fmla="*/ 702537 h 1200647"/>
                <a:gd name="connsiteX4" fmla="*/ 237 w 1606401"/>
                <a:gd name="connsiteY4" fmla="*/ 1200647 h 1200647"/>
                <a:gd name="connsiteX0" fmla="*/ 1607016 w 1607016"/>
                <a:gd name="connsiteY0" fmla="*/ 0 h 1200647"/>
                <a:gd name="connsiteX1" fmla="*/ 1257158 w 1607016"/>
                <a:gd name="connsiteY1" fmla="*/ 771276 h 1200647"/>
                <a:gd name="connsiteX2" fmla="*/ 520706 w 1607016"/>
                <a:gd name="connsiteY2" fmla="*/ 579881 h 1200647"/>
                <a:gd name="connsiteX3" fmla="*/ 86775 w 1607016"/>
                <a:gd name="connsiteY3" fmla="*/ 746398 h 1200647"/>
                <a:gd name="connsiteX4" fmla="*/ 852 w 1607016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521118 w 1607428"/>
                <a:gd name="connsiteY2" fmla="*/ 579881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57570 w 1607428"/>
                <a:gd name="connsiteY1" fmla="*/ 77127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2341 w 1607428"/>
                <a:gd name="connsiteY1" fmla="*/ 782972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168690 w 1607428"/>
                <a:gd name="connsiteY1" fmla="*/ 759580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25828 w 1607428"/>
                <a:gd name="connsiteY1" fmla="*/ 742036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  <a:gd name="connsiteX0" fmla="*/ 1607428 w 1607428"/>
                <a:gd name="connsiteY0" fmla="*/ 0 h 1200647"/>
                <a:gd name="connsiteX1" fmla="*/ 1216305 w 1607428"/>
                <a:gd name="connsiteY1" fmla="*/ 744961 h 1200647"/>
                <a:gd name="connsiteX2" fmla="*/ 463980 w 1607428"/>
                <a:gd name="connsiteY2" fmla="*/ 588654 h 1200647"/>
                <a:gd name="connsiteX3" fmla="*/ 77664 w 1607428"/>
                <a:gd name="connsiteY3" fmla="*/ 799031 h 1200647"/>
                <a:gd name="connsiteX4" fmla="*/ 1264 w 1607428"/>
                <a:gd name="connsiteY4" fmla="*/ 1200647 h 120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7428" h="1200647">
                  <a:moveTo>
                    <a:pt x="1607428" y="0"/>
                  </a:moveTo>
                  <a:cubicBezTo>
                    <a:pt x="1529902" y="343893"/>
                    <a:pt x="1406880" y="646852"/>
                    <a:pt x="1216305" y="744961"/>
                  </a:cubicBezTo>
                  <a:cubicBezTo>
                    <a:pt x="1025730" y="843070"/>
                    <a:pt x="660102" y="594262"/>
                    <a:pt x="463980" y="588654"/>
                  </a:cubicBezTo>
                  <a:cubicBezTo>
                    <a:pt x="267858" y="583046"/>
                    <a:pt x="150551" y="682412"/>
                    <a:pt x="77664" y="799031"/>
                  </a:cubicBezTo>
                  <a:cubicBezTo>
                    <a:pt x="4777" y="915650"/>
                    <a:pt x="-4037" y="1106557"/>
                    <a:pt x="1264" y="1200647"/>
                  </a:cubicBezTo>
                </a:path>
              </a:pathLst>
            </a:cu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2C4BE461-4B53-44BC-A6EF-4E29D9E6D001}"/>
              </a:ext>
            </a:extLst>
          </p:cNvPr>
          <p:cNvSpPr>
            <a:spLocks noChangeAspect="1"/>
          </p:cNvSpPr>
          <p:nvPr/>
        </p:nvSpPr>
        <p:spPr>
          <a:xfrm>
            <a:off x="9242560" y="2060022"/>
            <a:ext cx="72000" cy="72000"/>
          </a:xfrm>
          <a:prstGeom prst="ellipse">
            <a:avLst/>
          </a:prstGeom>
          <a:solidFill>
            <a:srgbClr val="0071FF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472AA5-2CE8-4260-BDC2-19E1D2CFA3D8}"/>
              </a:ext>
            </a:extLst>
          </p:cNvPr>
          <p:cNvSpPr txBox="1"/>
          <p:nvPr/>
        </p:nvSpPr>
        <p:spPr>
          <a:xfrm>
            <a:off x="6711854" y="3240294"/>
            <a:ext cx="5363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압축된 점은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좌표의 부호 저장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 또는 음수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타원곡선 상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좌표는 짝수 또는 홀수이며 각각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양수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음수에 해당</a:t>
            </a:r>
          </a:p>
        </p:txBody>
      </p:sp>
    </p:spTree>
    <p:extLst>
      <p:ext uri="{BB962C8B-B14F-4D97-AF65-F5344CB8AC3E}">
        <p14:creationId xmlns:p14="http://schemas.microsoft.com/office/powerpoint/2010/main" val="2939916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rgbClr val="00C8EB"/>
                </a:solidFill>
              </a:rPr>
              <a:t>이더리움</a:t>
            </a:r>
            <a:r>
              <a:rPr lang="ko-KR" altLang="en-US" dirty="0">
                <a:solidFill>
                  <a:srgbClr val="00C8EB"/>
                </a:solidFill>
              </a:rPr>
              <a:t> 객체 직렬화</a:t>
            </a:r>
            <a:endParaRPr lang="en-US" altLang="ko-KR" dirty="0">
              <a:solidFill>
                <a:srgbClr val="00C8EB"/>
              </a:solidFill>
            </a:endParaRPr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914974"/>
              </p:ext>
            </p:extLst>
          </p:nvPr>
        </p:nvGraphicFramePr>
        <p:xfrm>
          <a:off x="244425" y="4365104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E4DB9E57-3888-0384-5C75-B43B95E42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778271"/>
              </p:ext>
            </p:extLst>
          </p:nvPr>
        </p:nvGraphicFramePr>
        <p:xfrm>
          <a:off x="244425" y="4365104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00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7f</a:t>
            </a:r>
            <a:r>
              <a:rPr lang="en-US" altLang="ko-KR" sz="2500" dirty="0"/>
              <a:t>] , </a:t>
            </a:r>
            <a:r>
              <a:rPr lang="ko-KR" altLang="en-US" sz="2500" dirty="0"/>
              <a:t>문자열 </a:t>
            </a:r>
            <a:r>
              <a:rPr lang="en-US" altLang="ko-KR" sz="2500" dirty="0"/>
              <a:t>, </a:t>
            </a:r>
            <a:r>
              <a:rPr lang="ko-KR" altLang="en-US" sz="2500" dirty="0"/>
              <a:t>길이 </a:t>
            </a:r>
            <a:r>
              <a:rPr lang="en-US" altLang="ko-KR" sz="2500" dirty="0"/>
              <a:t>1bytes and [0x00, 0x7f] </a:t>
            </a:r>
            <a:br>
              <a:rPr lang="en-US" altLang="ko-KR" sz="2500" dirty="0"/>
            </a:br>
            <a:r>
              <a:rPr lang="en-US" altLang="ko-KR" sz="2500" dirty="0"/>
              <a:t>: </a:t>
            </a:r>
            <a:r>
              <a:rPr lang="ko-KR" altLang="en-US" sz="2500" dirty="0"/>
              <a:t>그대로 사용</a:t>
            </a:r>
            <a:endParaRPr lang="en-US" altLang="ko-KR" sz="2500" dirty="0"/>
          </a:p>
          <a:p>
            <a:pPr lvl="1"/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"a"</a:t>
            </a:r>
            <a:r>
              <a:rPr lang="en-US" altLang="ko-KR" sz="2200" dirty="0"/>
              <a:t>) = RLP(0x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) ➡ </a:t>
            </a:r>
            <a:r>
              <a:rPr lang="ko-KR" altLang="en-US" sz="2200" dirty="0"/>
              <a:t>길이</a:t>
            </a:r>
            <a:r>
              <a:rPr lang="en-US" altLang="ko-KR" sz="2200" dirty="0"/>
              <a:t> : </a:t>
            </a:r>
            <a:r>
              <a:rPr lang="en-US" altLang="ko-KR" sz="2200" dirty="0">
                <a:solidFill>
                  <a:srgbClr val="EF296B"/>
                </a:solidFill>
              </a:rPr>
              <a:t>1</a:t>
            </a:r>
            <a:r>
              <a:rPr lang="en-US" altLang="ko-KR" sz="2200" dirty="0"/>
              <a:t> bytes, 0x00 &lt;= 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&lt;= 0x7f </a:t>
            </a:r>
            <a:br>
              <a:rPr lang="en-US" altLang="ko-KR" sz="2200" dirty="0"/>
            </a:br>
            <a:r>
              <a:rPr lang="en-US" altLang="ko-KR" sz="2200" dirty="0"/>
              <a:t>➡ </a:t>
            </a:r>
            <a:r>
              <a:rPr lang="en-US" altLang="ko-KR" sz="2200" dirty="0">
                <a:solidFill>
                  <a:srgbClr val="DBAC7D"/>
                </a:solidFill>
              </a:rPr>
              <a:t>0x61</a:t>
            </a:r>
            <a:endParaRPr lang="en-US" altLang="ko-KR" sz="2200" dirty="0">
              <a:solidFill>
                <a:srgbClr val="00C8EB"/>
              </a:solidFill>
            </a:endParaRPr>
          </a:p>
          <a:p>
            <a:pPr marL="216000" lvl="1" indent="0">
              <a:buNone/>
            </a:pPr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21BBCE7-AA12-B3DA-1471-1B220800D202}"/>
              </a:ext>
            </a:extLst>
          </p:cNvPr>
          <p:cNvSpPr txBox="1">
            <a:spLocks/>
          </p:cNvSpPr>
          <p:nvPr/>
        </p:nvSpPr>
        <p:spPr>
          <a:xfrm>
            <a:off x="241299" y="2492374"/>
            <a:ext cx="11683999" cy="420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000" indent="-342000">
              <a:lnSpc>
                <a:spcPct val="120000"/>
              </a:lnSpc>
              <a:buFont typeface="+mj-lt"/>
              <a:buAutoNum type="arabicPeriod" startAt="2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80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b7</a:t>
            </a:r>
            <a:r>
              <a:rPr lang="en-US" altLang="ko-KR" sz="2500" dirty="0"/>
              <a:t>] , </a:t>
            </a:r>
            <a:r>
              <a:rPr lang="ko-KR" altLang="en-US" sz="2500" dirty="0"/>
              <a:t>문자열</a:t>
            </a:r>
            <a:r>
              <a:rPr lang="en-US" altLang="ko-KR" sz="2500" dirty="0"/>
              <a:t> , </a:t>
            </a:r>
            <a:r>
              <a:rPr lang="ko-KR" altLang="en-US" sz="2500" dirty="0"/>
              <a:t>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이하 문자열</a:t>
            </a:r>
            <a:br>
              <a:rPr lang="en-US" altLang="ko-KR" sz="2500" dirty="0"/>
            </a:br>
            <a:r>
              <a:rPr lang="en-US" altLang="ko-KR" sz="2500" dirty="0"/>
              <a:t>: (0x80 + </a:t>
            </a:r>
            <a:r>
              <a:rPr lang="ko-KR" altLang="en-US" sz="2500" dirty="0"/>
              <a:t>문자열 길이</a:t>
            </a:r>
            <a:r>
              <a:rPr lang="en-US" altLang="ko-KR" sz="2500" dirty="0"/>
              <a:t>) + </a:t>
            </a:r>
            <a:r>
              <a:rPr lang="ko-KR" altLang="en-US" sz="2500" dirty="0"/>
              <a:t>문자열</a:t>
            </a:r>
            <a:endParaRPr lang="en-US" altLang="ko-KR" sz="2500" dirty="0"/>
          </a:p>
          <a:p>
            <a:pPr lvl="1"/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/>
              <a:t>) = RLP(0x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r>
              <a:rPr lang="en-US" altLang="ko-KR" sz="2200" dirty="0"/>
              <a:t>) = RLP([0x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62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63</a:t>
            </a:r>
            <a:r>
              <a:rPr lang="en-US" altLang="ko-KR" sz="2200" dirty="0"/>
              <a:t>]) ➡ </a:t>
            </a:r>
            <a:r>
              <a:rPr lang="ko-KR" altLang="en-US" sz="2200" dirty="0"/>
              <a:t>길이 </a:t>
            </a:r>
            <a:r>
              <a:rPr lang="en-US" altLang="ko-KR" sz="2200" dirty="0"/>
              <a:t>:</a:t>
            </a:r>
            <a:r>
              <a:rPr lang="ko-KR" altLang="en-US" sz="2200" dirty="0"/>
              <a:t> </a:t>
            </a:r>
            <a:r>
              <a:rPr lang="en-US" altLang="ko-KR" sz="2200" dirty="0">
                <a:solidFill>
                  <a:srgbClr val="EF296B"/>
                </a:solidFill>
              </a:rPr>
              <a:t>3</a:t>
            </a:r>
            <a:r>
              <a:rPr lang="en-US" altLang="ko-KR" sz="2200" dirty="0"/>
              <a:t> bytes &lt;= 55 bytes 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80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EF296B"/>
                </a:solidFill>
              </a:rPr>
              <a:t>3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DBAC7D"/>
                </a:solidFill>
              </a:rPr>
              <a:t>616263 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83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endParaRPr lang="en-US" altLang="ko-KR" sz="1000" dirty="0">
              <a:solidFill>
                <a:srgbClr val="DBAC7D"/>
              </a:solidFill>
            </a:endParaRPr>
          </a:p>
          <a:p>
            <a:pPr lvl="1"/>
            <a:r>
              <a:rPr lang="en-US" altLang="ko-KR" sz="2200" dirty="0"/>
              <a:t>RLP("") = RLP([ ]) = RLP(0x) ➡ </a:t>
            </a:r>
            <a:r>
              <a:rPr lang="ko-KR" altLang="en-US" sz="2200" dirty="0"/>
              <a:t>길이</a:t>
            </a:r>
            <a:r>
              <a:rPr lang="en-US" altLang="ko-KR" sz="2200" dirty="0"/>
              <a:t>: 0 bytes ➡ [0x80 + 0] + 0x = 0x80</a:t>
            </a:r>
          </a:p>
          <a:p>
            <a:pPr lvl="1"/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 startAt="2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3"/>
            </a:pP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b8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bf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] ,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초과 문자열</a:t>
            </a:r>
            <a:br>
              <a:rPr lang="en-US" altLang="ko-KR" sz="2500" dirty="0"/>
            </a:br>
            <a:r>
              <a:rPr lang="en-US" altLang="ko-KR" sz="2500" dirty="0"/>
              <a:t>: (0xb7 + </a:t>
            </a:r>
            <a:r>
              <a:rPr lang="ko-KR" altLang="en-US" sz="2500" dirty="0"/>
              <a:t>문자열 길이 표현 바이트 수</a:t>
            </a:r>
            <a:r>
              <a:rPr lang="en-US" altLang="ko-KR" sz="2500" dirty="0"/>
              <a:t>) + </a:t>
            </a:r>
            <a:r>
              <a:rPr lang="ko-KR" altLang="en-US" sz="2500" dirty="0"/>
              <a:t>문자열 길이 </a:t>
            </a:r>
            <a:r>
              <a:rPr lang="en-US" altLang="ko-KR" sz="2500" dirty="0"/>
              <a:t>+ </a:t>
            </a:r>
            <a:r>
              <a:rPr lang="ko-KR" altLang="en-US" sz="2500" dirty="0"/>
              <a:t>문자열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abcdefghijabcdefghijabcdefghijabcdefghijabcdefghijabcdefghij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sz="2200" dirty="0"/>
              <a:t>RLP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</a:t>
            </a:r>
            <a:r>
              <a:rPr lang="en-US" altLang="ko-KR" sz="2200" dirty="0">
                <a:solidFill>
                  <a:srgbClr val="DBAC7D"/>
                </a:solidFill>
              </a:rPr>
              <a:t>" × 6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= </a:t>
            </a:r>
            <a:r>
              <a:rPr lang="en-US" altLang="ko-KR" sz="1400" dirty="0"/>
              <a:t>RLP(0x6162636465666768696a6162636465666768696a6162636465666768696a6162636465666768696a6162636465666768696a6162636465666768696a)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➡ﾠ</a:t>
            </a:r>
            <a:r>
              <a:rPr lang="ko-KR" altLang="en-US" sz="2200" dirty="0"/>
              <a:t>길이</a:t>
            </a:r>
            <a:r>
              <a:rPr lang="en-US" altLang="ko-KR" sz="2200" dirty="0"/>
              <a:t> : </a:t>
            </a:r>
            <a:r>
              <a:rPr lang="en-US" altLang="ko-KR" sz="2200" dirty="0">
                <a:solidFill>
                  <a:srgbClr val="EF296B"/>
                </a:solidFill>
              </a:rPr>
              <a:t>60</a:t>
            </a:r>
            <a:r>
              <a:rPr lang="en-US" altLang="ko-KR" sz="2200" dirty="0"/>
              <a:t> bytes &gt; 55 bytes , </a:t>
            </a:r>
            <a:r>
              <a:rPr lang="en-US" altLang="ko-KR" sz="2200" dirty="0">
                <a:solidFill>
                  <a:srgbClr val="EF296B"/>
                </a:solidFill>
              </a:rPr>
              <a:t>60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EF296B"/>
                </a:solidFill>
              </a:rPr>
              <a:t>3c </a:t>
            </a:r>
            <a:r>
              <a:rPr lang="en-US" altLang="ko-KR" sz="2200" dirty="0"/>
              <a:t>➡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b7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EF296B"/>
                </a:solidFill>
              </a:rPr>
              <a:t>3c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6162636465666768696a…6162636465666768696a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b8</a:t>
            </a:r>
            <a:r>
              <a:rPr lang="en-US" altLang="ko-KR" sz="2200" dirty="0">
                <a:solidFill>
                  <a:srgbClr val="EF296B"/>
                </a:solidFill>
              </a:rPr>
              <a:t>3c</a:t>
            </a:r>
            <a:r>
              <a:rPr lang="en-US" altLang="ko-KR" sz="2200" dirty="0">
                <a:solidFill>
                  <a:srgbClr val="DBAC7D"/>
                </a:solidFill>
              </a:rPr>
              <a:t>6162636465666768696a6162636465666768696a6162636465666768696a6162636465666768696a6162636465666768696a6162636465666768696a</a:t>
            </a:r>
          </a:p>
          <a:p>
            <a:pPr marL="198900" indent="-342900">
              <a:buFont typeface="+mj-lt"/>
              <a:buAutoNum type="arabicPeriod" startAt="3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 startAt="3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/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8922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4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c0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f7</a:t>
            </a:r>
            <a:r>
              <a:rPr lang="en-US" altLang="ko-KR" sz="2500" dirty="0"/>
              <a:t>] , </a:t>
            </a:r>
            <a:r>
              <a:rPr lang="ko-KR" altLang="en-US" sz="2500" dirty="0"/>
              <a:t>배열 </a:t>
            </a:r>
            <a:r>
              <a:rPr lang="en-US" altLang="ko-KR" sz="2500" dirty="0"/>
              <a:t>, </a:t>
            </a:r>
            <a:r>
              <a:rPr lang="ko-KR" altLang="en-US" sz="2500" dirty="0"/>
              <a:t>전체 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이하 배열</a:t>
            </a:r>
            <a:br>
              <a:rPr lang="en-US" altLang="ko-KR" sz="2500" dirty="0"/>
            </a:br>
            <a:r>
              <a:rPr lang="en-US" altLang="ko-KR" sz="2500" dirty="0"/>
              <a:t>: (0xc0 + </a:t>
            </a:r>
            <a:r>
              <a:rPr lang="ko-KR" altLang="en-US" sz="2500" dirty="0"/>
              <a:t>배열 바이트길이</a:t>
            </a:r>
            <a:r>
              <a:rPr lang="en-US" altLang="ko-KR" sz="2500" dirty="0"/>
              <a:t>) + </a:t>
            </a:r>
            <a:r>
              <a:rPr lang="ko-KR" altLang="en-US" sz="2500" dirty="0"/>
              <a:t>배열 바이트 </a:t>
            </a:r>
            <a:r>
              <a:rPr lang="en-US" altLang="ko-KR" sz="2500" dirty="0"/>
              <a:t>(</a:t>
            </a:r>
            <a:r>
              <a:rPr lang="ko-KR" altLang="en-US" sz="2500" dirty="0"/>
              <a:t>아이템들의 </a:t>
            </a:r>
            <a:r>
              <a:rPr lang="en-US" altLang="ko-KR" sz="2500" dirty="0"/>
              <a:t>RLP </a:t>
            </a:r>
            <a:r>
              <a:rPr lang="ko-KR" altLang="en-US" sz="2500" dirty="0"/>
              <a:t>인코딩 값</a:t>
            </a:r>
            <a:r>
              <a:rPr lang="en-US" altLang="ko-KR" sz="25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["a", 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"]</a:t>
            </a:r>
            <a:r>
              <a:rPr lang="en-US" altLang="ko-KR" sz="2200" dirty="0"/>
              <a:t>) </a:t>
            </a:r>
            <a:br>
              <a:rPr lang="en-US" altLang="ko-KR" sz="2200" dirty="0"/>
            </a:br>
            <a:r>
              <a:rPr lang="en-US" altLang="ko-KR" sz="2200" dirty="0"/>
              <a:t>➡</a:t>
            </a:r>
            <a:r>
              <a:rPr lang="en-US" altLang="ko-KR" sz="2200" dirty="0" err="1"/>
              <a:t>ﾠRLP</a:t>
            </a:r>
            <a:r>
              <a:rPr lang="en-US" altLang="ko-KR" sz="2200" dirty="0"/>
              <a:t>("a") = 0x61, RLP("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") = 0x83616263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+ 0x</a:t>
            </a:r>
            <a:r>
              <a:rPr lang="en-US" altLang="ko-KR" sz="2200" dirty="0">
                <a:solidFill>
                  <a:srgbClr val="DBAC7D"/>
                </a:solidFill>
              </a:rPr>
              <a:t>83616263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r>
              <a:rPr lang="en-US" altLang="ko-KR" sz="2200" dirty="0"/>
              <a:t> ➡ </a:t>
            </a:r>
            <a:r>
              <a:rPr lang="ko-KR" altLang="en-US" sz="2200" dirty="0"/>
              <a:t>길이 </a:t>
            </a:r>
            <a:r>
              <a:rPr lang="en-US" altLang="ko-KR" sz="2200" dirty="0"/>
              <a:t>: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  <a:r>
              <a:rPr lang="en-US" altLang="ko-KR" sz="2200" dirty="0"/>
              <a:t> byes</a:t>
            </a:r>
            <a:r>
              <a:rPr lang="ko-KR" altLang="en-US" sz="2200" dirty="0"/>
              <a:t> </a:t>
            </a:r>
            <a:r>
              <a:rPr lang="en-US" altLang="ko-KR" sz="2200" dirty="0"/>
              <a:t>&lt;=</a:t>
            </a:r>
            <a:r>
              <a:rPr lang="ko-KR" altLang="en-US" sz="2200" dirty="0"/>
              <a:t> </a:t>
            </a:r>
            <a:r>
              <a:rPr lang="en-US" altLang="ko-KR" sz="2200" dirty="0"/>
              <a:t>55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c0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br>
              <a:rPr lang="en-US" altLang="ko-KR" sz="2200" dirty="0"/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c5</a:t>
            </a:r>
            <a:r>
              <a:rPr lang="en-US" altLang="ko-KR" sz="2200" dirty="0">
                <a:solidFill>
                  <a:srgbClr val="DBAC7D"/>
                </a:solidFill>
              </a:rPr>
              <a:t>6183616263</a:t>
            </a:r>
            <a:endParaRPr lang="ko-KR" altLang="en-US" sz="2200" dirty="0">
              <a:solidFill>
                <a:srgbClr val="DBAC7D"/>
              </a:solidFill>
            </a:endParaRPr>
          </a:p>
          <a:p>
            <a:pPr marL="198900" indent="-342900">
              <a:buFont typeface="+mj-lt"/>
              <a:buAutoNum type="arabicPeriod" startAt="4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342000" indent="-342000">
              <a:lnSpc>
                <a:spcPct val="120000"/>
              </a:lnSpc>
              <a:buFont typeface="+mj-lt"/>
              <a:buAutoNum type="arabicPeriod" startAt="5"/>
            </a:pPr>
            <a:r>
              <a:rPr lang="en-US" altLang="ko-KR" sz="2500" dirty="0"/>
              <a:t>[0x</a:t>
            </a:r>
            <a:r>
              <a:rPr lang="en-US" altLang="ko-KR" sz="2500" dirty="0">
                <a:solidFill>
                  <a:srgbClr val="00C8EB"/>
                </a:solidFill>
              </a:rPr>
              <a:t>f8</a:t>
            </a:r>
            <a:r>
              <a:rPr lang="en-US" altLang="ko-KR" sz="2500" dirty="0"/>
              <a:t>, 0x</a:t>
            </a:r>
            <a:r>
              <a:rPr lang="en-US" altLang="ko-KR" sz="2500" dirty="0">
                <a:solidFill>
                  <a:srgbClr val="00C8EB"/>
                </a:solidFill>
              </a:rPr>
              <a:t>ff</a:t>
            </a:r>
            <a:r>
              <a:rPr lang="en-US" altLang="ko-KR" sz="2500" dirty="0"/>
              <a:t>] , </a:t>
            </a:r>
            <a:r>
              <a:rPr lang="ko-KR" altLang="en-US" sz="2500" dirty="0"/>
              <a:t>배열</a:t>
            </a:r>
            <a:r>
              <a:rPr lang="en-US" altLang="ko-KR" sz="2500" dirty="0"/>
              <a:t> , </a:t>
            </a:r>
            <a:r>
              <a:rPr lang="ko-KR" altLang="en-US" sz="2500" dirty="0"/>
              <a:t>전체 길이 </a:t>
            </a:r>
            <a:r>
              <a:rPr lang="en-US" altLang="ko-KR" sz="2500" dirty="0"/>
              <a:t>55 bytes </a:t>
            </a:r>
            <a:r>
              <a:rPr lang="ko-KR" altLang="en-US" sz="2500" dirty="0"/>
              <a:t>초과 배열 </a:t>
            </a:r>
            <a:r>
              <a:rPr lang="en-US" altLang="ko-KR" sz="2500" dirty="0"/>
              <a:t>: </a:t>
            </a:r>
            <a:br>
              <a:rPr lang="en-US" altLang="ko-KR" sz="2500" dirty="0"/>
            </a:b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2500" dirty="0">
              <a:solidFill>
                <a:schemeClr val="bg1">
                  <a:lumMod val="8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RLP(</a:t>
            </a:r>
            <a:r>
              <a:rPr lang="en-US" altLang="ko-KR" sz="2200" dirty="0">
                <a:solidFill>
                  <a:srgbClr val="DBAC7D"/>
                </a:solidFill>
              </a:rPr>
              <a:t>["a", 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“, "</a:t>
            </a:r>
            <a:r>
              <a:rPr lang="en-US" altLang="ko-KR" sz="2200" dirty="0" err="1">
                <a:solidFill>
                  <a:srgbClr val="DBAC7D"/>
                </a:solidFill>
              </a:rPr>
              <a:t>abcdefghij</a:t>
            </a:r>
            <a:r>
              <a:rPr lang="en-US" altLang="ko-KR" sz="2200" dirty="0">
                <a:solidFill>
                  <a:srgbClr val="DBAC7D"/>
                </a:solidFill>
              </a:rPr>
              <a:t>" × 6]</a:t>
            </a:r>
            <a:r>
              <a:rPr lang="en-US" altLang="ko-KR" sz="2200" dirty="0"/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2200" dirty="0"/>
              <a:t>➡</a:t>
            </a:r>
            <a:r>
              <a:rPr lang="en-US" altLang="ko-KR" sz="2200" dirty="0" err="1"/>
              <a:t>ﾠRLP</a:t>
            </a:r>
            <a:r>
              <a:rPr lang="en-US" altLang="ko-KR" sz="2200" dirty="0"/>
              <a:t>("a") = 0x61, RLP("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") = 0x83616263, RLP("</a:t>
            </a:r>
            <a:r>
              <a:rPr lang="en-US" altLang="ko-KR" sz="2200" dirty="0" err="1"/>
              <a:t>abcdefghij</a:t>
            </a:r>
            <a:r>
              <a:rPr lang="en-US" altLang="ko-KR" sz="2200" dirty="0"/>
              <a:t>" × 6) = 0xb83c616263…68696a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 + 0x</a:t>
            </a:r>
            <a:r>
              <a:rPr lang="en-US" altLang="ko-KR" sz="2200" dirty="0">
                <a:solidFill>
                  <a:srgbClr val="DBAC7D"/>
                </a:solidFill>
              </a:rPr>
              <a:t>83616263</a:t>
            </a:r>
            <a:r>
              <a:rPr lang="en-US" altLang="ko-KR" sz="2200" dirty="0"/>
              <a:t>  +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b83c616263…68696a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 = 0x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6183616263b83c616263…68696a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</a:t>
            </a:r>
            <a:r>
              <a:rPr lang="ko-KR" altLang="en-US" sz="2200" dirty="0"/>
              <a:t>길이 </a:t>
            </a:r>
            <a:r>
              <a:rPr lang="en-US" altLang="ko-KR" sz="2200" dirty="0"/>
              <a:t>: 1 + 4 + 62 = </a:t>
            </a:r>
            <a:r>
              <a:rPr lang="en-US" altLang="ko-KR" sz="2200" dirty="0">
                <a:solidFill>
                  <a:srgbClr val="EF296B"/>
                </a:solidFill>
              </a:rPr>
              <a:t>67</a:t>
            </a:r>
            <a:r>
              <a:rPr lang="en-US" altLang="ko-KR" sz="2200" dirty="0"/>
              <a:t> &gt; 55 bytes , </a:t>
            </a:r>
            <a:r>
              <a:rPr lang="en-US" altLang="ko-KR" sz="2200" dirty="0">
                <a:solidFill>
                  <a:srgbClr val="EF296B"/>
                </a:solidFill>
              </a:rPr>
              <a:t>67</a:t>
            </a:r>
            <a:r>
              <a:rPr lang="en-US" altLang="ko-KR" sz="2200" dirty="0"/>
              <a:t> = 0x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/>
              <a:t> ➡ 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 bytes</a:t>
            </a:r>
            <a:br>
              <a:rPr lang="en-US" altLang="ko-KR" sz="2200" dirty="0"/>
            </a:br>
            <a:r>
              <a:rPr lang="en-US" altLang="ko-KR" sz="2200" dirty="0"/>
              <a:t>➡ﾠ(0x</a:t>
            </a:r>
            <a:r>
              <a:rPr lang="en-US" altLang="ko-KR" sz="2200" dirty="0">
                <a:solidFill>
                  <a:srgbClr val="00C8EB"/>
                </a:solidFill>
              </a:rPr>
              <a:t>f7</a:t>
            </a:r>
            <a:r>
              <a:rPr lang="en-US" altLang="ko-KR" sz="2200" dirty="0"/>
              <a:t> + 0x0</a:t>
            </a:r>
            <a:r>
              <a:rPr lang="en-US" altLang="ko-KR" sz="2200" dirty="0">
                <a:solidFill>
                  <a:srgbClr val="FFC700"/>
                </a:solidFill>
              </a:rPr>
              <a:t>1</a:t>
            </a:r>
            <a:r>
              <a:rPr lang="en-US" altLang="ko-KR" sz="2200" dirty="0"/>
              <a:t>) + 0x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6183616263b83c616263…68696a</a:t>
            </a:r>
            <a:br>
              <a:rPr lang="en-US" altLang="ko-KR" sz="2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2200" dirty="0"/>
              <a:t>➡ﾠ0x</a:t>
            </a:r>
            <a:r>
              <a:rPr lang="en-US" altLang="ko-KR" sz="2200" dirty="0">
                <a:solidFill>
                  <a:srgbClr val="00C8EB"/>
                </a:solidFill>
              </a:rPr>
              <a:t>f8</a:t>
            </a:r>
            <a:r>
              <a:rPr lang="en-US" altLang="ko-KR" sz="2200" dirty="0">
                <a:solidFill>
                  <a:srgbClr val="EF296B"/>
                </a:solidFill>
              </a:rPr>
              <a:t>43</a:t>
            </a:r>
            <a:r>
              <a:rPr lang="en-US" altLang="ko-KR" sz="2200" dirty="0">
                <a:solidFill>
                  <a:srgbClr val="DBAC7D"/>
                </a:solidFill>
              </a:rPr>
              <a:t>6183616263b83c6162636465666768696a6162636465666768696a6162636465666768696a6162636465666768696a6162636465666768696a6162636465666768696a</a:t>
            </a:r>
          </a:p>
          <a:p>
            <a:pPr marL="198900" indent="-342900">
              <a:buFont typeface="+mj-lt"/>
              <a:buAutoNum type="arabicPeriod" startAt="5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 startAt="5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/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04394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500" dirty="0"/>
              <a:t>RLP Deserialize 0x</a:t>
            </a:r>
            <a:r>
              <a:rPr lang="en-US" altLang="ko-KR" sz="2500" dirty="0">
                <a:solidFill>
                  <a:srgbClr val="00C8EB"/>
                </a:solidFill>
              </a:rPr>
              <a:t>c5</a:t>
            </a:r>
            <a:r>
              <a:rPr lang="en-US" altLang="ko-KR" sz="2500" dirty="0">
                <a:solidFill>
                  <a:srgbClr val="DBAC7D"/>
                </a:solidFill>
              </a:rPr>
              <a:t>6183616263</a:t>
            </a:r>
          </a:p>
          <a:p>
            <a:pPr lvl="1"/>
            <a:r>
              <a:rPr lang="en-US" altLang="ko-KR" sz="2200" dirty="0"/>
              <a:t>0xc5 ➡ [0xc0, 0xf7] ➡ </a:t>
            </a:r>
            <a:r>
              <a:rPr lang="ko-KR" altLang="en-US" sz="2200" dirty="0"/>
              <a:t>전체 길이 </a:t>
            </a:r>
            <a:r>
              <a:rPr lang="en-US" altLang="ko-KR" sz="2200" dirty="0"/>
              <a:t>55 bytes </a:t>
            </a:r>
            <a:r>
              <a:rPr lang="ko-KR" altLang="en-US" sz="2200" dirty="0"/>
              <a:t>이하 배열</a:t>
            </a:r>
            <a:endParaRPr lang="en-US" altLang="ko-KR" sz="2200" dirty="0"/>
          </a:p>
          <a:p>
            <a:pPr lvl="1"/>
            <a:r>
              <a:rPr lang="ko-KR" altLang="en-US" sz="2200" dirty="0"/>
              <a:t>배열 바이트 길이 </a:t>
            </a:r>
            <a:r>
              <a:rPr lang="en-US" altLang="ko-KR" sz="2200" dirty="0"/>
              <a:t> = 0xc5 - 0xc0 = 0x05 = </a:t>
            </a:r>
            <a:r>
              <a:rPr lang="en-US" altLang="ko-KR" sz="2200" dirty="0">
                <a:solidFill>
                  <a:srgbClr val="EF296B"/>
                </a:solidFill>
              </a:rPr>
              <a:t>5</a:t>
            </a:r>
          </a:p>
          <a:p>
            <a:pPr lvl="1"/>
            <a:r>
              <a:rPr lang="ko-KR" altLang="en-US" sz="2200" dirty="0"/>
              <a:t>배열 바이트 </a:t>
            </a:r>
            <a:r>
              <a:rPr lang="en-US" altLang="ko-KR" sz="2200" dirty="0"/>
              <a:t>= 0x</a:t>
            </a:r>
            <a:r>
              <a:rPr lang="en-US" altLang="ko-KR" sz="2200" dirty="0">
                <a:solidFill>
                  <a:srgbClr val="00C8EB"/>
                </a:solidFill>
              </a:rPr>
              <a:t>6183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00C8EB"/>
                </a:solidFill>
              </a:rPr>
              <a:t>61</a:t>
            </a:r>
            <a:r>
              <a:rPr lang="en-US" altLang="ko-KR" sz="2000" dirty="0"/>
              <a:t> ➡ [0x00, 0x7f] ➡ ASCII</a:t>
            </a:r>
            <a:r>
              <a:rPr lang="ko-KR" altLang="en-US" sz="2000" dirty="0"/>
              <a:t> 코드 문자 한 개 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en-US" altLang="ko-KR" sz="2000" dirty="0">
                <a:solidFill>
                  <a:srgbClr val="DBAC7D"/>
                </a:solidFill>
              </a:rPr>
              <a:t>"a"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00C8EB"/>
                </a:solidFill>
              </a:rPr>
              <a:t>83</a:t>
            </a:r>
            <a:r>
              <a:rPr lang="en-US" altLang="ko-KR" sz="2000" dirty="0"/>
              <a:t> ➡ [0x80, 0xb7] ➡ </a:t>
            </a:r>
            <a:r>
              <a:rPr lang="ko-KR" altLang="en-US" sz="2000" dirty="0"/>
              <a:t>길이 </a:t>
            </a:r>
            <a:r>
              <a:rPr lang="en-US" altLang="ko-KR" sz="2000" dirty="0"/>
              <a:t>55 bytes </a:t>
            </a:r>
            <a:r>
              <a:rPr lang="ko-KR" altLang="en-US" sz="2000" dirty="0"/>
              <a:t>이하 문자열 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ko-KR" altLang="en-US" sz="2000" dirty="0"/>
              <a:t>길이 </a:t>
            </a:r>
            <a:r>
              <a:rPr lang="en-US" altLang="ko-KR" sz="2000" dirty="0"/>
              <a:t>= 0x83 - 0x80 = 0x03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br>
              <a:rPr lang="en-US" altLang="ko-KR" sz="2000" dirty="0"/>
            </a:br>
            <a:r>
              <a:rPr lang="en-US" altLang="ko-KR" sz="2000" dirty="0"/>
              <a:t>➡ </a:t>
            </a:r>
            <a:r>
              <a:rPr lang="ko-KR" altLang="en-US" sz="2000" dirty="0"/>
              <a:t>문자열 바이트 </a:t>
            </a:r>
            <a:r>
              <a:rPr lang="en-US" altLang="ko-KR" sz="2000" dirty="0"/>
              <a:t>= 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 = </a:t>
            </a:r>
            <a:r>
              <a:rPr lang="en-US" altLang="ko-KR" sz="2000" dirty="0">
                <a:solidFill>
                  <a:srgbClr val="DBAC7D"/>
                </a:solidFill>
              </a:rPr>
              <a:t>"</a:t>
            </a:r>
            <a:r>
              <a:rPr lang="en-US" altLang="ko-KR" sz="2000" dirty="0" err="1">
                <a:solidFill>
                  <a:srgbClr val="DBAC7D"/>
                </a:solidFill>
              </a:rPr>
              <a:t>abc</a:t>
            </a:r>
            <a:r>
              <a:rPr lang="en-US" altLang="ko-KR" sz="2000" dirty="0">
                <a:solidFill>
                  <a:srgbClr val="DBAC7D"/>
                </a:solidFill>
              </a:rPr>
              <a:t>"</a:t>
            </a:r>
          </a:p>
          <a:p>
            <a:pPr lvl="1"/>
            <a:r>
              <a:rPr lang="ko-KR" altLang="en-US" sz="2200" dirty="0"/>
              <a:t>결과 </a:t>
            </a:r>
            <a:r>
              <a:rPr lang="en-US" altLang="ko-KR" sz="2200" dirty="0"/>
              <a:t>= ["a", "</a:t>
            </a:r>
            <a:r>
              <a:rPr lang="en-US" altLang="ko-KR" sz="2200" dirty="0" err="1"/>
              <a:t>abc</a:t>
            </a:r>
            <a:r>
              <a:rPr lang="en-US" altLang="ko-KR" sz="2200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5991053"/>
          </a:xfrm>
        </p:spPr>
        <p:txBody>
          <a:bodyPr>
            <a:normAutofit/>
          </a:bodyPr>
          <a:lstStyle/>
          <a:p>
            <a:r>
              <a:rPr lang="en-US" altLang="ko-KR" sz="2500" dirty="0"/>
              <a:t>ABI : </a:t>
            </a:r>
            <a:r>
              <a:rPr lang="ko-KR" altLang="en-US" sz="2500" dirty="0"/>
              <a:t>이더리움 </a:t>
            </a:r>
            <a:r>
              <a:rPr lang="ko-KR" altLang="en-US" sz="2500" dirty="0" err="1"/>
              <a:t>컨트랙트와</a:t>
            </a:r>
            <a:r>
              <a:rPr lang="ko-KR" altLang="en-US" sz="2500" dirty="0"/>
              <a:t> 상호작용하기 위한 표준 방법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Specification</a:t>
            </a:r>
            <a:endParaRPr lang="en-US" altLang="ko-KR" dirty="0"/>
          </a:p>
          <a:p>
            <a:pPr lvl="1"/>
            <a:r>
              <a:rPr lang="ko-KR" altLang="en-US" sz="2200" dirty="0" err="1"/>
              <a:t>컨트랙트의</a:t>
            </a:r>
            <a:r>
              <a:rPr lang="ko-KR" altLang="en-US" sz="2200" dirty="0"/>
              <a:t> 함수 및 이벤트와 각각의 파라미터에 대한 </a:t>
            </a:r>
            <a:r>
              <a:rPr lang="en-US" altLang="ko-KR" sz="2200" dirty="0" err="1"/>
              <a:t>MetaData</a:t>
            </a:r>
            <a:r>
              <a:rPr lang="ko-KR" altLang="en-US" sz="2200" dirty="0"/>
              <a:t>를 정의</a:t>
            </a:r>
            <a:endParaRPr lang="en-US" altLang="ko-KR" sz="2200" dirty="0"/>
          </a:p>
          <a:p>
            <a:r>
              <a:rPr lang="en-US" altLang="ko-KR" sz="2500" dirty="0"/>
              <a:t>ABI Encoding</a:t>
            </a:r>
          </a:p>
          <a:p>
            <a:pPr lvl="1"/>
            <a:r>
              <a:rPr lang="en-US" altLang="ko-KR" sz="2200" dirty="0"/>
              <a:t>Function Selector</a:t>
            </a:r>
          </a:p>
          <a:p>
            <a:pPr lvl="2"/>
            <a:r>
              <a:rPr lang="ko-KR" altLang="en-US" sz="2000" dirty="0"/>
              <a:t>트랜잭션이 호출할 </a:t>
            </a:r>
            <a:r>
              <a:rPr lang="ko-KR" altLang="en-US" sz="2000" dirty="0" err="1"/>
              <a:t>컨트랙트의</a:t>
            </a:r>
            <a:r>
              <a:rPr lang="ko-KR" altLang="en-US" sz="2000" dirty="0"/>
              <a:t> 함수 선택</a:t>
            </a:r>
            <a:endParaRPr lang="en-US" altLang="ko-KR" sz="2000" dirty="0"/>
          </a:p>
          <a:p>
            <a:pPr lvl="2"/>
            <a:r>
              <a:rPr lang="ko-KR" altLang="en-US" sz="2000" dirty="0"/>
              <a:t>함수 </a:t>
            </a:r>
            <a:r>
              <a:rPr lang="ko-KR" altLang="en-US" sz="2000" dirty="0" err="1"/>
              <a:t>시그니처</a:t>
            </a:r>
            <a:r>
              <a:rPr lang="en-US" altLang="ko-KR" sz="2000" dirty="0"/>
              <a:t>(signature)</a:t>
            </a:r>
            <a:r>
              <a:rPr lang="ko-KR" altLang="en-US" sz="2000" dirty="0"/>
              <a:t>의 </a:t>
            </a:r>
            <a:r>
              <a:rPr lang="en-US" altLang="ko-KR" sz="2000" dirty="0"/>
              <a:t>keccak-256 </a:t>
            </a:r>
            <a:r>
              <a:rPr lang="ko-KR" altLang="en-US" sz="2000" dirty="0"/>
              <a:t>결과의 처음 </a:t>
            </a:r>
            <a:r>
              <a:rPr lang="en-US" altLang="ko-KR" sz="2000" dirty="0"/>
              <a:t>4 bytes(32 bits, 8 nibbles)</a:t>
            </a:r>
          </a:p>
          <a:p>
            <a:pPr lvl="1"/>
            <a:r>
              <a:rPr lang="en-US" altLang="ko-KR" sz="2200" dirty="0"/>
              <a:t>Argument Encoding</a:t>
            </a:r>
          </a:p>
          <a:p>
            <a:pPr lvl="2"/>
            <a:r>
              <a:rPr lang="ko-KR" altLang="en-US" sz="2000" dirty="0"/>
              <a:t>규칙에 따라 </a:t>
            </a:r>
            <a:r>
              <a:rPr lang="en-US" altLang="ko-KR" sz="2000" dirty="0"/>
              <a:t>32 bytes(256 bits, 64 nibbles)</a:t>
            </a:r>
            <a:r>
              <a:rPr lang="ko-KR" altLang="en-US" sz="2000" dirty="0"/>
              <a:t>의 배수의 </a:t>
            </a:r>
            <a:r>
              <a:rPr lang="en-US" altLang="ko-KR" sz="2000" dirty="0"/>
              <a:t>bytes</a:t>
            </a:r>
            <a:r>
              <a:rPr lang="ko-KR" altLang="en-US" sz="2000" dirty="0"/>
              <a:t>로 변환하여 </a:t>
            </a:r>
            <a:r>
              <a:rPr lang="en-US" altLang="ko-KR" sz="2000" dirty="0"/>
              <a:t>function selector </a:t>
            </a:r>
            <a:r>
              <a:rPr lang="ko-KR" altLang="en-US" sz="2000" dirty="0"/>
              <a:t>뒤에 추가</a:t>
            </a:r>
            <a:endParaRPr lang="en-US" altLang="ko-KR" sz="2000" dirty="0"/>
          </a:p>
          <a:p>
            <a:pPr lvl="1"/>
            <a:r>
              <a:rPr lang="ko-KR" altLang="en-US" sz="2200" dirty="0"/>
              <a:t>타입</a:t>
            </a:r>
            <a:r>
              <a:rPr lang="en-US" altLang="ko-KR" sz="2200" dirty="0"/>
              <a:t>(Type)</a:t>
            </a:r>
          </a:p>
          <a:p>
            <a:pPr lvl="2"/>
            <a:r>
              <a:rPr lang="ko-KR" altLang="en-US" sz="2000" dirty="0"/>
              <a:t>고정 크기</a:t>
            </a:r>
            <a:r>
              <a:rPr lang="en-US" altLang="ko-KR" sz="2000" dirty="0"/>
              <a:t> (fixed-size) </a:t>
            </a:r>
            <a:r>
              <a:rPr lang="ko-KR" altLang="en-US" sz="2000" dirty="0"/>
              <a:t>타입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비고정</a:t>
            </a:r>
            <a:r>
              <a:rPr lang="ko-KR" altLang="en-US" sz="2000" dirty="0"/>
              <a:t> 크기</a:t>
            </a:r>
            <a:r>
              <a:rPr lang="en-US" altLang="ko-KR" sz="2000" dirty="0"/>
              <a:t>(non-fixed-size)</a:t>
            </a:r>
            <a:r>
              <a:rPr lang="ko-KR" altLang="en-US" sz="2000" dirty="0"/>
              <a:t> 타입</a:t>
            </a:r>
            <a:endParaRPr lang="en-US" altLang="ko-KR" sz="2000" dirty="0"/>
          </a:p>
          <a:p>
            <a:pPr lvl="2"/>
            <a:r>
              <a:rPr lang="ko-KR" altLang="en-US" sz="2000" dirty="0"/>
              <a:t>정적</a:t>
            </a:r>
            <a:r>
              <a:rPr lang="en-US" altLang="ko-KR" sz="2000" dirty="0"/>
              <a:t>(static)</a:t>
            </a:r>
            <a:r>
              <a:rPr lang="ko-KR" altLang="en-US" sz="2000" dirty="0"/>
              <a:t> 타입</a:t>
            </a:r>
            <a:r>
              <a:rPr lang="en-US" altLang="ko-KR" sz="2000" dirty="0"/>
              <a:t>, </a:t>
            </a:r>
            <a:r>
              <a:rPr lang="ko-KR" altLang="en-US" sz="2000" dirty="0"/>
              <a:t>동적</a:t>
            </a:r>
            <a:r>
              <a:rPr lang="en-US" altLang="ko-KR" sz="2000" dirty="0"/>
              <a:t>(dynamic)</a:t>
            </a:r>
            <a:r>
              <a:rPr lang="ko-KR" altLang="en-US" sz="2000" dirty="0"/>
              <a:t> 타입</a:t>
            </a:r>
            <a:endParaRPr lang="en-US" altLang="ko-KR" sz="2000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60DABED-E7A1-5E94-60B1-C7925DF7AD77}"/>
              </a:ext>
            </a:extLst>
          </p:cNvPr>
          <p:cNvGrpSpPr/>
          <p:nvPr/>
        </p:nvGrpSpPr>
        <p:grpSpPr>
          <a:xfrm>
            <a:off x="7392144" y="4437112"/>
            <a:ext cx="4536331" cy="2231976"/>
            <a:chOff x="7392144" y="4437112"/>
            <a:chExt cx="4536331" cy="223197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F08EAB2-A839-41D9-4FB8-CC2D3C41F429}"/>
                </a:ext>
              </a:extLst>
            </p:cNvPr>
            <p:cNvGrpSpPr/>
            <p:nvPr/>
          </p:nvGrpSpPr>
          <p:grpSpPr>
            <a:xfrm>
              <a:off x="7439638" y="4539183"/>
              <a:ext cx="4433529" cy="2072457"/>
              <a:chOff x="7425350" y="4539183"/>
              <a:chExt cx="4433529" cy="207245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2E8005-E8A9-47F1-AADD-D1E04F9A9804}"/>
                  </a:ext>
                </a:extLst>
              </p:cNvPr>
              <p:cNvSpPr txBox="1"/>
              <p:nvPr/>
            </p:nvSpPr>
            <p:spPr>
              <a:xfrm>
                <a:off x="7425350" y="4539183"/>
                <a:ext cx="3423177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500" dirty="0" err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("0x91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D6B7…3FeE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39", 1000)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D6B7ACC-9182-4F13-84FF-A7C02B0B93F6}"/>
                  </a:ext>
                </a:extLst>
              </p:cNvPr>
              <p:cNvSpPr txBox="1"/>
              <p:nvPr/>
            </p:nvSpPr>
            <p:spPr>
              <a:xfrm>
                <a:off x="7425351" y="5228406"/>
                <a:ext cx="2413385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transfer(address,uint256)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0E52DF-824E-43C7-B051-E497616FED46}"/>
                  </a:ext>
                </a:extLst>
              </p:cNvPr>
              <p:cNvSpPr txBox="1"/>
              <p:nvPr/>
            </p:nvSpPr>
            <p:spPr>
              <a:xfrm>
                <a:off x="9695542" y="5218000"/>
                <a:ext cx="197527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[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"0x911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…</a:t>
                </a:r>
                <a:r>
                  <a:rPr lang="ko-KR" altLang="en-US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39", 1000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]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BDC120-2E60-43B2-A93B-C45B5DC13FF9}"/>
                  </a:ext>
                </a:extLst>
              </p:cNvPr>
              <p:cNvSpPr txBox="1"/>
              <p:nvPr/>
            </p:nvSpPr>
            <p:spPr>
              <a:xfrm>
                <a:off x="7470216" y="5945649"/>
                <a:ext cx="1730358" cy="32316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Function Selector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8B4AE21-2189-4FE5-BC37-0DEAFB0CFA41}"/>
                  </a:ext>
                </a:extLst>
              </p:cNvPr>
              <p:cNvSpPr txBox="1"/>
              <p:nvPr/>
            </p:nvSpPr>
            <p:spPr>
              <a:xfrm>
                <a:off x="9200574" y="5945833"/>
                <a:ext cx="2658305" cy="323165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Argument Encoding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cxnSp>
            <p:nvCxnSpPr>
              <p:cNvPr id="15" name="직선 화살표 연결선 14">
                <a:extLst>
                  <a:ext uri="{FF2B5EF4-FFF2-40B4-BE49-F238E27FC236}">
                    <a16:creationId xmlns:a16="http://schemas.microsoft.com/office/drawing/2014/main" id="{56F9FF34-DDA4-4C24-A186-F17BCF1A7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7243" y="4885217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8A68D920-3DAC-458F-97C2-A4ABAF98B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7243" y="4885217"/>
                <a:ext cx="1589517" cy="282424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FED59B5B-EB72-4733-B290-88BE0C0159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3759" y="5578735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화살표 연결선 22">
                <a:extLst>
                  <a:ext uri="{FF2B5EF4-FFF2-40B4-BE49-F238E27FC236}">
                    <a16:creationId xmlns:a16="http://schemas.microsoft.com/office/drawing/2014/main" id="{03FB5064-B24C-4043-8B77-DA7F79984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91428" y="5582462"/>
                <a:ext cx="0" cy="309349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7AE658-9522-4B14-B8B9-481EF38725BA}"/>
                  </a:ext>
                </a:extLst>
              </p:cNvPr>
              <p:cNvSpPr txBox="1"/>
              <p:nvPr/>
            </p:nvSpPr>
            <p:spPr>
              <a:xfrm>
                <a:off x="7467377" y="6288475"/>
                <a:ext cx="1730358" cy="323165"/>
              </a:xfrm>
              <a:prstGeom prst="rect">
                <a:avLst/>
              </a:prstGeom>
              <a:noFill/>
            </p:spPr>
            <p:txBody>
              <a:bodyPr wrap="square" lIns="0">
                <a:spAutoFit/>
              </a:bodyPr>
              <a:lstStyle/>
              <a:p>
                <a:pPr algn="r"/>
                <a:r>
                  <a:rPr lang="en-US" altLang="ko-KR" sz="1500" dirty="0" err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keccak</a:t>
                </a:r>
                <a:r>
                  <a:rPr lang="en-US" altLang="ko-KR" sz="15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 first 4 bytes</a:t>
                </a:r>
                <a:endParaRPr lang="ko-KR" altLang="en-US" sz="1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A6D138-EDD0-F5F3-96D2-7B42F050BB33}"/>
                </a:ext>
              </a:extLst>
            </p:cNvPr>
            <p:cNvSpPr/>
            <p:nvPr/>
          </p:nvSpPr>
          <p:spPr>
            <a:xfrm>
              <a:off x="7392144" y="4437112"/>
              <a:ext cx="4536331" cy="223197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04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9" y="677840"/>
            <a:ext cx="11721672" cy="598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ABI Encoding </a:t>
            </a:r>
            <a:r>
              <a:rPr lang="ko-KR" altLang="en-US" sz="2500" dirty="0"/>
              <a:t>예제</a:t>
            </a:r>
            <a:endParaRPr lang="en-US" altLang="ko-KR" sz="2500" dirty="0"/>
          </a:p>
          <a:p>
            <a:pPr lvl="1"/>
            <a:r>
              <a:rPr lang="en-US" altLang="ko-KR" sz="2200" dirty="0"/>
              <a:t>function </a:t>
            </a:r>
            <a:r>
              <a:rPr lang="en-US" altLang="ko-KR" sz="2200" dirty="0">
                <a:solidFill>
                  <a:srgbClr val="00C8EB"/>
                </a:solidFill>
              </a:rPr>
              <a:t>transfer(address </a:t>
            </a:r>
            <a:r>
              <a:rPr lang="en-US" altLang="ko-KR" sz="2200" dirty="0"/>
              <a:t>to</a:t>
            </a:r>
            <a:r>
              <a:rPr lang="en-US" altLang="ko-KR" sz="2200" dirty="0">
                <a:solidFill>
                  <a:srgbClr val="00C8EB"/>
                </a:solidFill>
              </a:rPr>
              <a:t>, uint256 </a:t>
            </a:r>
            <a:r>
              <a:rPr lang="en-US" altLang="ko-KR" sz="2200" dirty="0"/>
              <a:t>value</a:t>
            </a:r>
            <a:r>
              <a:rPr lang="en-US" altLang="ko-KR" sz="2200" dirty="0">
                <a:solidFill>
                  <a:srgbClr val="00C8EB"/>
                </a:solidFill>
              </a:rPr>
              <a:t>)</a:t>
            </a:r>
            <a:r>
              <a:rPr lang="en-US" altLang="ko-KR" sz="2200" dirty="0"/>
              <a:t> </a:t>
            </a:r>
            <a:br>
              <a:rPr lang="en-US" altLang="ko-KR" sz="2200" dirty="0"/>
            </a:br>
            <a:r>
              <a:rPr lang="ko-KR" altLang="en-US" sz="2200" dirty="0"/>
              <a:t>➡</a:t>
            </a:r>
            <a:r>
              <a:rPr lang="en-US" altLang="ko-KR" sz="2200" dirty="0"/>
              <a:t> transfer("</a:t>
            </a:r>
            <a:r>
              <a:rPr lang="en-US" altLang="ko-KR" sz="2200" dirty="0">
                <a:latin typeface="Consolas" panose="020B0609020204030204" pitchFamily="49" charset="0"/>
              </a:rPr>
              <a:t>0x</a:t>
            </a:r>
            <a:r>
              <a:rPr lang="en-US" altLang="ko-KR" sz="22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200" dirty="0"/>
              <a:t>", </a:t>
            </a:r>
            <a:r>
              <a:rPr lang="en-US" altLang="ko-KR" sz="2200" dirty="0">
                <a:solidFill>
                  <a:srgbClr val="FFC700"/>
                </a:solidFill>
              </a:rPr>
              <a:t>1000</a:t>
            </a:r>
            <a:r>
              <a:rPr lang="en-US" altLang="ko-KR" sz="2200" dirty="0"/>
              <a:t>);</a:t>
            </a:r>
          </a:p>
          <a:p>
            <a:pPr lvl="1"/>
            <a:r>
              <a:rPr lang="en-US" altLang="ko-KR" sz="2200" dirty="0"/>
              <a:t>Function Selector</a:t>
            </a:r>
          </a:p>
          <a:p>
            <a:pPr lvl="2"/>
            <a:r>
              <a:rPr lang="en-US" altLang="ko-KR" sz="2000" dirty="0"/>
              <a:t>keccak-256("</a:t>
            </a:r>
            <a:r>
              <a:rPr lang="en-US" altLang="ko-KR" sz="2000" dirty="0">
                <a:solidFill>
                  <a:srgbClr val="00C8EB"/>
                </a:solidFill>
              </a:rPr>
              <a:t>transfer(address,uint256)</a:t>
            </a:r>
            <a:r>
              <a:rPr lang="en-US" altLang="ko-KR" sz="2000" dirty="0"/>
              <a:t>") </a:t>
            </a:r>
            <a:br>
              <a:rPr lang="en-US" altLang="ko-KR" sz="2000" dirty="0"/>
            </a:br>
            <a:r>
              <a:rPr lang="en-US" altLang="ko-KR" sz="2000" dirty="0"/>
              <a:t>  =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2000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ko-KR" altLang="en-US" sz="2000" dirty="0"/>
              <a:t>➡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2200" dirty="0"/>
              <a:t>Argument Encoding</a:t>
            </a:r>
          </a:p>
          <a:p>
            <a:pPr lvl="2"/>
            <a:r>
              <a:rPr lang="en-US" altLang="ko-KR" sz="2000" dirty="0"/>
              <a:t>address : </a:t>
            </a:r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sz="2000" dirty="0">
                <a:latin typeface="Consolas" panose="020B0609020204030204" pitchFamily="49" charset="0"/>
              </a:rPr>
              <a:t> </a:t>
            </a:r>
            <a:br>
              <a:rPr lang="en-US" altLang="ko-KR" sz="2000" dirty="0">
                <a:latin typeface="Consolas" panose="020B0609020204030204" pitchFamily="49" charset="0"/>
              </a:rPr>
            </a:br>
            <a:r>
              <a:rPr lang="ko-KR" altLang="en-US" sz="2000" dirty="0">
                <a:latin typeface="Consolas" panose="020B0609020204030204" pitchFamily="49" charset="0"/>
              </a:rPr>
              <a:t>➡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sz="2000" dirty="0">
              <a:latin typeface="Consolas" panose="020B0609020204030204" pitchFamily="49" charset="0"/>
            </a:endParaRPr>
          </a:p>
          <a:p>
            <a:pPr lvl="2"/>
            <a:r>
              <a:rPr lang="en-US" altLang="ko-KR" sz="2000" dirty="0"/>
              <a:t>uint256 : </a:t>
            </a:r>
            <a:r>
              <a:rPr lang="en-US" altLang="ko-KR" sz="2000" dirty="0">
                <a:solidFill>
                  <a:srgbClr val="FFC700"/>
                </a:solidFill>
              </a:rPr>
              <a:t>1000</a:t>
            </a:r>
            <a:r>
              <a:rPr lang="en-US" altLang="ko-KR" sz="2000" dirty="0"/>
              <a:t> </a:t>
            </a:r>
            <a:r>
              <a:rPr lang="ko-KR" altLang="en-US" sz="2000" dirty="0"/>
              <a:t>➡</a:t>
            </a:r>
            <a:r>
              <a:rPr lang="en-US" altLang="ko-KR" sz="2000" dirty="0"/>
              <a:t> 0x</a:t>
            </a:r>
            <a:r>
              <a:rPr lang="en-US" altLang="ko-KR" sz="2000" dirty="0">
                <a:solidFill>
                  <a:srgbClr val="FFC700"/>
                </a:solidFill>
              </a:rPr>
              <a:t>3e8 </a:t>
            </a:r>
            <a:br>
              <a:rPr lang="en-US" altLang="ko-KR" sz="2000" dirty="0">
                <a:solidFill>
                  <a:srgbClr val="FFC700"/>
                </a:solidFill>
              </a:rPr>
            </a:br>
            <a:r>
              <a:rPr lang="ko-KR" altLang="en-US" sz="2000" dirty="0"/>
              <a:t>➡</a:t>
            </a:r>
            <a:r>
              <a:rPr lang="en-US" altLang="ko-KR" sz="2000" dirty="0"/>
              <a:t>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2200" dirty="0"/>
              <a:t>ABI Encoding = Function Selector + Argument Encoding</a:t>
            </a:r>
          </a:p>
          <a:p>
            <a:pPr lvl="2"/>
            <a:r>
              <a:rPr lang="en-US" altLang="ko-KR" sz="2000" dirty="0">
                <a:latin typeface="Consolas" panose="020B0609020204030204" pitchFamily="49" charset="0"/>
              </a:rPr>
              <a:t>0x</a:t>
            </a:r>
            <a:r>
              <a:rPr lang="en-US" altLang="ko-KR" sz="20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200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708920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정적 타입</a:t>
            </a:r>
            <a:r>
              <a:rPr lang="en-US" altLang="ko-KR" sz="2500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560672"/>
              </p:ext>
            </p:extLst>
          </p:nvPr>
        </p:nvGraphicFramePr>
        <p:xfrm>
          <a:off x="479376" y="1124744"/>
          <a:ext cx="11435924" cy="5440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56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5359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8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8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8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8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8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sz="2500" dirty="0"/>
              <a:t>정적 타입</a:t>
            </a:r>
            <a:r>
              <a:rPr lang="en-US" altLang="ko-KR" sz="2500" dirty="0"/>
              <a:t>(Static Type) Encoding </a:t>
            </a:r>
            <a:r>
              <a:rPr lang="ko-KR" altLang="en-US" sz="2500" dirty="0"/>
              <a:t>예제</a:t>
            </a:r>
            <a:endParaRPr lang="en-US" altLang="ko-KR" sz="25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408743"/>
              </p:ext>
            </p:extLst>
          </p:nvPr>
        </p:nvGraphicFramePr>
        <p:xfrm>
          <a:off x="479376" y="1124746"/>
          <a:ext cx="11656284" cy="4135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30048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410012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25568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66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Encoding Value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2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4389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2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2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950701" cy="5991052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ko-KR" altLang="en-US" sz="2500" dirty="0"/>
              <a:t>동적</a:t>
            </a:r>
            <a:r>
              <a:rPr lang="en-US" altLang="ko-KR" sz="2500" dirty="0"/>
              <a:t>(dynamic) Type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bytes : </a:t>
            </a:r>
            <a:r>
              <a:rPr lang="ko-KR" altLang="en-US" sz="2200" dirty="0"/>
              <a:t>동적 크기 바이트 시퀀스</a:t>
            </a:r>
            <a:endParaRPr lang="en-US" altLang="ko-KR" sz="2200" dirty="0"/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string : </a:t>
            </a:r>
            <a:r>
              <a:rPr lang="ko-KR" altLang="en-US" sz="2200" dirty="0"/>
              <a:t>동적 크기 </a:t>
            </a:r>
            <a:r>
              <a:rPr lang="en-US" altLang="ko-KR" sz="2200" dirty="0"/>
              <a:t>utf-8 </a:t>
            </a:r>
            <a:r>
              <a:rPr lang="ko-KR" altLang="en-US" sz="2200" dirty="0"/>
              <a:t>캐릭터 시퀀스</a:t>
            </a:r>
            <a:endParaRPr lang="en-US" altLang="ko-KR" sz="2200" dirty="0"/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T[ ] for any T : </a:t>
            </a:r>
            <a:r>
              <a:rPr lang="ko-KR" altLang="en-US" sz="2200" dirty="0"/>
              <a:t>임의 타입 </a:t>
            </a:r>
            <a:r>
              <a:rPr lang="en-US" altLang="ko-KR" sz="2200" dirty="0"/>
              <a:t>T</a:t>
            </a:r>
            <a:r>
              <a:rPr lang="ko-KR" altLang="en-US" sz="2200" dirty="0"/>
              <a:t>의 동적길이 배열</a:t>
            </a:r>
            <a:r>
              <a:rPr lang="en-US" altLang="ko-KR" sz="2200" dirty="0"/>
              <a:t>, </a:t>
            </a:r>
            <a:r>
              <a:rPr lang="ko-KR" altLang="en-US" sz="2200" dirty="0"/>
              <a:t>예</a:t>
            </a:r>
            <a:r>
              <a:rPr lang="en-US" altLang="ko-KR" sz="2200" dirty="0"/>
              <a:t>) uint256[ ]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T[k] for any dynamic T and k &gt;= 0 : </a:t>
            </a:r>
            <a:r>
              <a:rPr lang="ko-KR" altLang="en-US" sz="2200" dirty="0"/>
              <a:t>동적 타입 </a:t>
            </a:r>
            <a:r>
              <a:rPr lang="en-US" altLang="ko-KR" sz="2200" dirty="0"/>
              <a:t>T</a:t>
            </a:r>
            <a:r>
              <a:rPr lang="ko-KR" altLang="en-US" sz="2200" dirty="0"/>
              <a:t>의 고정길이 배열</a:t>
            </a:r>
            <a:r>
              <a:rPr lang="en-US" altLang="ko-KR" sz="2200" dirty="0"/>
              <a:t>, </a:t>
            </a:r>
            <a:r>
              <a:rPr lang="ko-KR" altLang="en-US" sz="2200" dirty="0"/>
              <a:t>예</a:t>
            </a:r>
            <a:r>
              <a:rPr lang="en-US" altLang="ko-KR" sz="2200" dirty="0"/>
              <a:t>) string[2]</a:t>
            </a:r>
          </a:p>
          <a:p>
            <a:pPr lvl="1">
              <a:lnSpc>
                <a:spcPct val="140000"/>
              </a:lnSpc>
            </a:pPr>
            <a:r>
              <a:rPr lang="en-US" altLang="ko-KR" sz="2200" dirty="0"/>
              <a:t>(T</a:t>
            </a:r>
            <a:r>
              <a:rPr lang="en-US" altLang="ko-KR" sz="2200" baseline="-25000" dirty="0"/>
              <a:t>1</a:t>
            </a:r>
            <a:r>
              <a:rPr lang="en-US" altLang="ko-KR" sz="2200" dirty="0"/>
              <a:t>,...,T</a:t>
            </a:r>
            <a:r>
              <a:rPr lang="en-US" altLang="ko-KR" sz="2200" baseline="-25000" dirty="0"/>
              <a:t>n</a:t>
            </a:r>
            <a:r>
              <a:rPr lang="en-US" altLang="ko-KR" sz="2200" dirty="0"/>
              <a:t>) if </a:t>
            </a:r>
            <a:r>
              <a:rPr lang="en-US" altLang="ko-KR" sz="2200" dirty="0" err="1"/>
              <a:t>T</a:t>
            </a:r>
            <a:r>
              <a:rPr lang="en-US" altLang="ko-KR" sz="2200" baseline="-25000" dirty="0" err="1"/>
              <a:t>i</a:t>
            </a:r>
            <a:r>
              <a:rPr lang="en-US" altLang="ko-KR" sz="2200" dirty="0"/>
              <a:t> is dynamic, 1 &lt;= </a:t>
            </a:r>
            <a:r>
              <a:rPr lang="en-US" altLang="ko-KR" sz="2200" dirty="0" err="1"/>
              <a:t>i</a:t>
            </a:r>
            <a:r>
              <a:rPr lang="en-US" altLang="ko-KR" sz="2200" dirty="0"/>
              <a:t> &lt; = k : </a:t>
            </a:r>
            <a:r>
              <a:rPr lang="ko-KR" altLang="en-US" sz="2200" dirty="0"/>
              <a:t>하나</a:t>
            </a:r>
            <a:r>
              <a:rPr lang="en-US" altLang="ko-KR" sz="2200" dirty="0"/>
              <a:t> </a:t>
            </a:r>
            <a:r>
              <a:rPr lang="ko-KR" altLang="en-US" sz="2200" dirty="0"/>
              <a:t>이상이 동적 타입인 경우</a:t>
            </a:r>
            <a:endParaRPr lang="en-US" altLang="ko-KR" sz="2200" dirty="0"/>
          </a:p>
          <a:p>
            <a:pPr lvl="2">
              <a:lnSpc>
                <a:spcPct val="14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(address, uint256) ➡ </a:t>
            </a:r>
            <a:r>
              <a:rPr lang="ko-KR" altLang="en-US" sz="2200" dirty="0"/>
              <a:t>모두 정적 타입 </a:t>
            </a:r>
            <a:r>
              <a:rPr lang="en-US" altLang="ko-KR" sz="2200" dirty="0"/>
              <a:t>➡ tuple</a:t>
            </a:r>
            <a:r>
              <a:rPr lang="ko-KR" altLang="en-US" sz="2200" dirty="0"/>
              <a:t>은 정적 타입</a:t>
            </a:r>
            <a:endParaRPr lang="en-US" altLang="ko-KR" sz="2200" dirty="0"/>
          </a:p>
          <a:p>
            <a:pPr lvl="2">
              <a:lnSpc>
                <a:spcPct val="14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(string, uint256) ➡ string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동적 타입 ➡ </a:t>
            </a:r>
            <a:r>
              <a:rPr lang="en-US" altLang="ko-KR" sz="2200" dirty="0"/>
              <a:t>tuple</a:t>
            </a:r>
            <a:r>
              <a:rPr lang="ko-KR" altLang="en-US" sz="2200" dirty="0"/>
              <a:t>은</a:t>
            </a:r>
            <a:r>
              <a:rPr lang="en-US" altLang="ko-KR" sz="2200" dirty="0"/>
              <a:t> </a:t>
            </a:r>
            <a:r>
              <a:rPr lang="ko-KR" altLang="en-US" sz="2200" dirty="0"/>
              <a:t>동적 타입</a:t>
            </a:r>
            <a:r>
              <a:rPr lang="en-US" altLang="ko-KR" sz="2200" dirty="0"/>
              <a:t> 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300" y="671513"/>
            <a:ext cx="11709400" cy="599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bytes encoding </a:t>
            </a:r>
            <a:r>
              <a:rPr lang="en-US" altLang="ko-KR" sz="2000" dirty="0"/>
              <a:t>[ enc(X) = enc(k) </a:t>
            </a:r>
            <a:r>
              <a:rPr lang="en-US" altLang="ko-KR" sz="2000" dirty="0" err="1"/>
              <a:t>pad_right</a:t>
            </a:r>
            <a:r>
              <a:rPr lang="en-US" altLang="ko-KR" sz="2000" dirty="0"/>
              <a:t>(X), k = number of bytes ]</a:t>
            </a:r>
          </a:p>
          <a:p>
            <a:pPr lvl="1"/>
            <a:r>
              <a:rPr lang="en-US" altLang="ko-KR" sz="2200" dirty="0">
                <a:solidFill>
                  <a:srgbClr val="EF296B"/>
                </a:solidFill>
              </a:rPr>
              <a:t>{number of bytes : uint256}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DBAC7D"/>
                </a:solidFill>
              </a:rPr>
              <a:t>{bytes with right padding : multiple of 32bytes}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0x</a:t>
            </a:r>
            <a:r>
              <a:rPr lang="en-US" altLang="ko-KR" sz="2200" dirty="0">
                <a:solidFill>
                  <a:srgbClr val="DBAC7D"/>
                </a:solidFill>
              </a:rPr>
              <a:t>616263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=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[ 0x</a:t>
            </a:r>
            <a:r>
              <a:rPr lang="en-US" altLang="ko-KR" sz="2200" dirty="0">
                <a:solidFill>
                  <a:srgbClr val="DBAC7D"/>
                </a:solidFill>
              </a:rPr>
              <a:t>61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62</a:t>
            </a:r>
            <a:r>
              <a:rPr lang="en-US" altLang="ko-KR" sz="2200" dirty="0"/>
              <a:t>, 0x</a:t>
            </a:r>
            <a:r>
              <a:rPr lang="en-US" altLang="ko-KR" sz="2200" dirty="0">
                <a:solidFill>
                  <a:srgbClr val="DBAC7D"/>
                </a:solidFill>
              </a:rPr>
              <a:t>63</a:t>
            </a:r>
            <a:r>
              <a:rPr lang="en-US" altLang="ko-KR" sz="2200" dirty="0"/>
              <a:t> ]</a:t>
            </a:r>
          </a:p>
          <a:p>
            <a:pPr lvl="2"/>
            <a:r>
              <a:rPr lang="en-US" altLang="ko-KR" sz="2000" dirty="0">
                <a:solidFill>
                  <a:srgbClr val="EF296B"/>
                </a:solidFill>
              </a:rPr>
              <a:t>length</a:t>
            </a:r>
            <a:r>
              <a:rPr lang="en-US" altLang="ko-KR" sz="2000" dirty="0"/>
              <a:t>(0x616263)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/>
              <a:t> </a:t>
            </a:r>
            <a:br>
              <a:rPr lang="en-US" altLang="ko-KR" sz="2000" dirty="0"/>
            </a:br>
            <a:r>
              <a:rPr lang="en-US" altLang="ko-KR" sz="2000" dirty="0"/>
              <a:t>➡ 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</a:p>
          <a:p>
            <a:pPr lvl="2"/>
            <a:r>
              <a:rPr lang="en-US" altLang="ko-KR" sz="2000" dirty="0"/>
              <a:t>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>
                <a:solidFill>
                  <a:srgbClr val="00C8EB"/>
                </a:solidFill>
              </a:rPr>
              <a:t> </a:t>
            </a:r>
            <a:r>
              <a:rPr lang="en-US" altLang="ko-KR" sz="2000" dirty="0"/>
              <a:t>➡ right padding </a:t>
            </a:r>
            <a:br>
              <a:rPr lang="en-US" altLang="ko-KR" sz="2000" dirty="0"/>
            </a:br>
            <a:r>
              <a:rPr lang="en-US" altLang="ko-KR" sz="2000" dirty="0"/>
              <a:t>➡ 0x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  <a:p>
            <a:pPr lvl="2"/>
            <a:r>
              <a:rPr lang="en-US" altLang="ko-KR" sz="2000" dirty="0"/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8181935C-EEF0-B334-3A5C-7B5BC6CF2673}"/>
              </a:ext>
            </a:extLst>
          </p:cNvPr>
          <p:cNvSpPr txBox="1">
            <a:spLocks/>
          </p:cNvSpPr>
          <p:nvPr/>
        </p:nvSpPr>
        <p:spPr>
          <a:xfrm>
            <a:off x="236836" y="4149080"/>
            <a:ext cx="11709400" cy="2757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dirty="0"/>
              <a:t>string encoding </a:t>
            </a:r>
            <a:r>
              <a:rPr lang="en-US" altLang="ko-KR" sz="2000" dirty="0"/>
              <a:t>[ </a:t>
            </a:r>
            <a:r>
              <a:rPr lang="fr-FR" altLang="ko-KR" sz="2000" dirty="0"/>
              <a:t>enc(X) = enc(enc_utf8(X) ]</a:t>
            </a:r>
            <a:endParaRPr lang="en-US" altLang="ko-KR" sz="2000" dirty="0"/>
          </a:p>
          <a:p>
            <a:pPr lvl="1"/>
            <a:r>
              <a:rPr lang="en-US" altLang="ko-KR" sz="2200" dirty="0"/>
              <a:t>string ➡ convert to utf-8 bytes ➡ bytes encoding</a:t>
            </a:r>
          </a:p>
          <a:p>
            <a:pPr lvl="1"/>
            <a:r>
              <a:rPr lang="ko-KR" altLang="en-US" sz="2200" dirty="0"/>
              <a:t>예</a:t>
            </a:r>
            <a:r>
              <a:rPr lang="en-US" altLang="ko-KR" sz="2200" dirty="0"/>
              <a:t>) </a:t>
            </a:r>
            <a:r>
              <a:rPr lang="en-US" altLang="ko-KR" sz="2200" dirty="0">
                <a:solidFill>
                  <a:srgbClr val="DBAC7D"/>
                </a:solidFill>
              </a:rPr>
              <a:t>"</a:t>
            </a:r>
            <a:r>
              <a:rPr lang="en-US" altLang="ko-KR" sz="2200" dirty="0" err="1">
                <a:solidFill>
                  <a:srgbClr val="DBAC7D"/>
                </a:solidFill>
              </a:rPr>
              <a:t>abc</a:t>
            </a:r>
            <a:r>
              <a:rPr lang="en-US" altLang="ko-KR" sz="2200" dirty="0">
                <a:solidFill>
                  <a:srgbClr val="DBAC7D"/>
                </a:solidFill>
              </a:rPr>
              <a:t>" </a:t>
            </a:r>
            <a:r>
              <a:rPr lang="en-US" altLang="ko-KR" sz="2000" dirty="0"/>
              <a:t>➡ [ 0x</a:t>
            </a:r>
            <a:r>
              <a:rPr lang="en-US" altLang="ko-KR" sz="2000" dirty="0">
                <a:solidFill>
                  <a:srgbClr val="DBAC7D"/>
                </a:solidFill>
              </a:rPr>
              <a:t>61</a:t>
            </a:r>
            <a:r>
              <a:rPr lang="en-US" altLang="ko-KR" sz="2000" dirty="0"/>
              <a:t>, 0x</a:t>
            </a:r>
            <a:r>
              <a:rPr lang="en-US" altLang="ko-KR" sz="2000" dirty="0">
                <a:solidFill>
                  <a:srgbClr val="DBAC7D"/>
                </a:solidFill>
              </a:rPr>
              <a:t>62</a:t>
            </a:r>
            <a:r>
              <a:rPr lang="en-US" altLang="ko-KR" sz="2000" dirty="0"/>
              <a:t>, 0x</a:t>
            </a:r>
            <a:r>
              <a:rPr lang="en-US" altLang="ko-KR" sz="2000" dirty="0">
                <a:solidFill>
                  <a:srgbClr val="DBAC7D"/>
                </a:solidFill>
              </a:rPr>
              <a:t>63</a:t>
            </a:r>
            <a:r>
              <a:rPr lang="en-US" altLang="ko-KR" sz="2000" dirty="0"/>
              <a:t> ]</a:t>
            </a:r>
          </a:p>
          <a:p>
            <a:pPr lvl="2"/>
            <a:r>
              <a:rPr lang="en-US" altLang="ko-KR" sz="2000" dirty="0"/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>
                <a:solidFill>
                  <a:srgbClr val="DBAC7D"/>
                </a:solidFill>
              </a:rPr>
              <a:t>616263</a:t>
            </a:r>
            <a:r>
              <a:rPr lang="en-US" altLang="ko-KR" sz="2000" dirty="0"/>
              <a:t>0000000000000000000000000000000000000000000000000000000000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8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pPr marL="144000">
              <a:lnSpc>
                <a:spcPct val="120000"/>
              </a:lnSpc>
            </a:pPr>
            <a:r>
              <a:rPr lang="en-US" altLang="ko-KR" sz="2500" dirty="0"/>
              <a:t>T[ ] for any T </a:t>
            </a:r>
            <a:r>
              <a:rPr lang="en-US" altLang="ko-KR" dirty="0"/>
              <a:t>[ enc(X) = enc(k) enc(X[0], … , X[k-1]) , k = size of array ]</a:t>
            </a:r>
            <a:br>
              <a:rPr lang="en-US" altLang="ko-KR" dirty="0"/>
            </a:br>
            <a:r>
              <a:rPr lang="ko-KR" altLang="en-US" sz="2500" dirty="0"/>
              <a:t>임의</a:t>
            </a:r>
            <a:r>
              <a:rPr lang="en-US" altLang="ko-KR" sz="2500" dirty="0"/>
              <a:t>(</a:t>
            </a:r>
            <a:r>
              <a:rPr lang="ko-KR" altLang="en-US" sz="2500" dirty="0"/>
              <a:t>정적</a:t>
            </a:r>
            <a:r>
              <a:rPr lang="en-US" altLang="ko-KR" sz="2500" dirty="0"/>
              <a:t>, </a:t>
            </a:r>
            <a:r>
              <a:rPr lang="ko-KR" altLang="en-US" sz="2500" dirty="0"/>
              <a:t>동적</a:t>
            </a:r>
            <a:r>
              <a:rPr lang="en-US" altLang="ko-KR" sz="2500" dirty="0"/>
              <a:t>)</a:t>
            </a:r>
            <a:r>
              <a:rPr lang="ko-KR" altLang="en-US" sz="2500" dirty="0"/>
              <a:t> 타입 </a:t>
            </a:r>
            <a:r>
              <a:rPr lang="en-US" altLang="ko-KR" sz="2500" dirty="0"/>
              <a:t>T</a:t>
            </a:r>
            <a:r>
              <a:rPr lang="ko-KR" altLang="en-US" sz="2500" dirty="0"/>
              <a:t>의 동적길이 배열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EF296B"/>
                </a:solidFill>
              </a:rPr>
              <a:t>{size of array: uint256}</a:t>
            </a:r>
            <a:r>
              <a:rPr lang="en-US" altLang="ko-KR" sz="2200" dirty="0"/>
              <a:t> + </a:t>
            </a:r>
            <a:r>
              <a:rPr lang="en-US" altLang="ko-KR" sz="2200" dirty="0">
                <a:solidFill>
                  <a:srgbClr val="DBAC7D"/>
                </a:solidFill>
              </a:rPr>
              <a:t>{encoding(X[0])}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…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{encoding(X[k-1])}</a:t>
            </a:r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uint256[] = [</a:t>
            </a:r>
            <a:r>
              <a:rPr lang="en-US" altLang="ko-KR" sz="2200" dirty="0">
                <a:solidFill>
                  <a:srgbClr val="DBAC7D"/>
                </a:solidFill>
              </a:rPr>
              <a:t>1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2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3</a:t>
            </a:r>
            <a:r>
              <a:rPr lang="en-US" altLang="ko-KR" sz="2200" dirty="0"/>
              <a:t>]</a:t>
            </a:r>
            <a:endParaRPr lang="en-US" altLang="ko-KR" sz="2200" dirty="0">
              <a:solidFill>
                <a:srgbClr val="EF296B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size of array = </a:t>
            </a:r>
            <a:r>
              <a:rPr lang="en-US" altLang="ko-KR" sz="2000" dirty="0">
                <a:solidFill>
                  <a:srgbClr val="EF296B"/>
                </a:solidFill>
              </a:rPr>
              <a:t>3</a:t>
            </a:r>
            <a:r>
              <a:rPr lang="en-US" altLang="ko-KR" sz="2000" dirty="0"/>
              <a:t> ➡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1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2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3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  <a:endParaRPr lang="en-US" altLang="ko-KR" sz="2000" dirty="0">
              <a:solidFill>
                <a:srgbClr val="DBAC7D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41300" y="680566"/>
            <a:ext cx="11687176" cy="5988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000">
              <a:lnSpc>
                <a:spcPct val="120000"/>
              </a:lnSpc>
            </a:pPr>
            <a:r>
              <a:rPr lang="en-US" altLang="ko-KR" sz="2500" dirty="0"/>
              <a:t>T[k] for static type T and k &gt;= 0</a:t>
            </a:r>
            <a:r>
              <a:rPr lang="en-US" altLang="ko-KR" dirty="0"/>
              <a:t>  </a:t>
            </a:r>
            <a:r>
              <a:rPr lang="en-US" altLang="ko-KR" sz="2000" dirty="0"/>
              <a:t>[ </a:t>
            </a:r>
            <a:r>
              <a:rPr lang="fr-FR" altLang="ko-KR" sz="2000" dirty="0"/>
              <a:t>enc(X) = enc((X[0], ..., X[k-1]))</a:t>
            </a:r>
            <a:r>
              <a:rPr lang="en-US" altLang="ko-KR" sz="2000" dirty="0"/>
              <a:t>]</a:t>
            </a:r>
            <a:br>
              <a:rPr lang="en-US" altLang="ko-KR" sz="2000" dirty="0"/>
            </a:br>
            <a:r>
              <a:rPr lang="ko-KR" altLang="en-US" sz="2500" dirty="0"/>
              <a:t>정적 타입 </a:t>
            </a:r>
            <a:r>
              <a:rPr lang="en-US" altLang="ko-KR" sz="2500" dirty="0"/>
              <a:t>T</a:t>
            </a:r>
            <a:r>
              <a:rPr lang="ko-KR" altLang="en-US" sz="2500" dirty="0"/>
              <a:t>의 정적 길이 배열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>
                <a:solidFill>
                  <a:srgbClr val="DBAC7D"/>
                </a:solidFill>
              </a:rPr>
              <a:t>{encoding(X[0])}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…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/>
              <a:t>+</a:t>
            </a:r>
            <a:r>
              <a:rPr lang="en-US" altLang="ko-KR" sz="2200" dirty="0">
                <a:solidFill>
                  <a:srgbClr val="EF296B"/>
                </a:solidFill>
              </a:rPr>
              <a:t> </a:t>
            </a:r>
            <a:r>
              <a:rPr lang="en-US" altLang="ko-KR" sz="2200" dirty="0">
                <a:solidFill>
                  <a:srgbClr val="DBAC7D"/>
                </a:solidFill>
              </a:rPr>
              <a:t>{encoding(X[k-1])}</a:t>
            </a:r>
          </a:p>
          <a:p>
            <a:pPr lvl="1">
              <a:lnSpc>
                <a:spcPct val="120000"/>
              </a:lnSpc>
            </a:pPr>
            <a:r>
              <a:rPr lang="ko-KR" altLang="en-US" sz="2200" dirty="0"/>
              <a:t>예</a:t>
            </a:r>
            <a:r>
              <a:rPr lang="en-US" altLang="ko-KR" sz="2200" dirty="0"/>
              <a:t>) uint256[3] = [</a:t>
            </a:r>
            <a:r>
              <a:rPr lang="en-US" altLang="ko-KR" sz="2200" dirty="0">
                <a:solidFill>
                  <a:srgbClr val="DBAC7D"/>
                </a:solidFill>
              </a:rPr>
              <a:t>1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2</a:t>
            </a:r>
            <a:r>
              <a:rPr lang="en-US" altLang="ko-KR" sz="2200" dirty="0"/>
              <a:t>, </a:t>
            </a:r>
            <a:r>
              <a:rPr lang="en-US" altLang="ko-KR" sz="2200" dirty="0">
                <a:solidFill>
                  <a:srgbClr val="DBAC7D"/>
                </a:solidFill>
              </a:rPr>
              <a:t>3</a:t>
            </a:r>
            <a:r>
              <a:rPr lang="en-US" altLang="ko-KR" sz="2200" dirty="0"/>
              <a:t>]</a:t>
            </a:r>
            <a:endParaRPr lang="en-US" altLang="ko-KR" sz="2200" dirty="0">
              <a:solidFill>
                <a:srgbClr val="EF296B"/>
              </a:solidFill>
            </a:endParaRP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1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2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encoding(</a:t>
            </a:r>
            <a:r>
              <a:rPr lang="en-US" altLang="ko-KR" sz="2000" dirty="0">
                <a:solidFill>
                  <a:srgbClr val="DBAC7D"/>
                </a:solidFill>
              </a:rPr>
              <a:t>3</a:t>
            </a:r>
            <a:r>
              <a:rPr lang="en-US" altLang="ko-KR" sz="2000" dirty="0"/>
              <a:t>) = </a:t>
            </a:r>
            <a:r>
              <a:rPr lang="en-US" altLang="ko-KR" sz="2000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>
              <a:lnSpc>
                <a:spcPct val="120000"/>
              </a:lnSpc>
            </a:pPr>
            <a:r>
              <a:rPr lang="en-US" altLang="ko-KR" sz="2000" dirty="0"/>
              <a:t>0x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2000" dirty="0">
                <a:solidFill>
                  <a:srgbClr val="DBAC7D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3151337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>
              <a:lnSpc>
                <a:spcPct val="120000"/>
              </a:lnSpc>
            </a:pPr>
            <a:r>
              <a:rPr lang="en-US" altLang="ko-KR" sz="2500" dirty="0" err="1">
                <a:solidFill>
                  <a:srgbClr val="EF296B"/>
                </a:solidFill>
              </a:rPr>
              <a:t>len</a:t>
            </a:r>
            <a:r>
              <a:rPr lang="en-US" altLang="ko-KR" sz="2500" dirty="0">
                <a:solidFill>
                  <a:srgbClr val="EF296B"/>
                </a:solidFill>
              </a:rPr>
              <a:t>(a)</a:t>
            </a:r>
            <a:r>
              <a:rPr lang="en-US" altLang="ko-KR" sz="2500" dirty="0"/>
              <a:t> : binary string a </a:t>
            </a:r>
            <a:r>
              <a:rPr lang="ko-KR" altLang="en-US" sz="2500" dirty="0"/>
              <a:t>의 </a:t>
            </a:r>
            <a:r>
              <a:rPr lang="en-US" altLang="ko-KR" sz="2500" dirty="0"/>
              <a:t>byte </a:t>
            </a:r>
            <a:r>
              <a:rPr lang="ko-KR" altLang="en-US" sz="2500" dirty="0"/>
              <a:t>수</a:t>
            </a:r>
            <a:r>
              <a:rPr lang="en-US" altLang="ko-KR" sz="2500" dirty="0"/>
              <a:t> (type: uint256)</a:t>
            </a:r>
          </a:p>
          <a:p>
            <a:pPr marL="144000">
              <a:lnSpc>
                <a:spcPct val="120000"/>
              </a:lnSpc>
            </a:pPr>
            <a:r>
              <a:rPr lang="ko-KR" altLang="en-US" sz="2500" dirty="0"/>
              <a:t>임의 </a:t>
            </a:r>
            <a:r>
              <a:rPr lang="en-US" altLang="ko-KR" sz="2500" dirty="0"/>
              <a:t>ABI</a:t>
            </a:r>
            <a:r>
              <a:rPr lang="ko-KR" altLang="en-US" sz="2500" dirty="0"/>
              <a:t> 값 </a:t>
            </a:r>
            <a:r>
              <a:rPr lang="en-US" altLang="ko-KR" sz="2500" dirty="0">
                <a:solidFill>
                  <a:srgbClr val="00C8EB"/>
                </a:solidFill>
              </a:rPr>
              <a:t>X</a:t>
            </a:r>
            <a:r>
              <a:rPr lang="en-US" altLang="ko-KR" sz="2500" dirty="0"/>
              <a:t> </a:t>
            </a:r>
            <a:r>
              <a:rPr lang="ko-KR" altLang="en-US" sz="2500" dirty="0"/>
              <a:t>에 대해</a:t>
            </a:r>
            <a:r>
              <a:rPr lang="en-US" altLang="ko-KR" sz="2500" dirty="0"/>
              <a:t>, </a:t>
            </a:r>
            <a:r>
              <a:rPr lang="en-US" altLang="ko-KR" sz="2500" dirty="0">
                <a:solidFill>
                  <a:srgbClr val="00C8EB"/>
                </a:solidFill>
              </a:rPr>
              <a:t>enc(X)</a:t>
            </a:r>
            <a:r>
              <a:rPr lang="en-US" altLang="ko-KR" sz="2500" dirty="0"/>
              <a:t> </a:t>
            </a:r>
            <a:r>
              <a:rPr lang="ko-KR" altLang="en-US" sz="2500" dirty="0"/>
              <a:t>를 재귀적으로 정의</a:t>
            </a:r>
            <a:endParaRPr lang="en-US" altLang="ko-KR" sz="2500" dirty="0"/>
          </a:p>
          <a:p>
            <a:pPr lvl="1">
              <a:lnSpc>
                <a:spcPct val="120000"/>
              </a:lnSpc>
            </a:pPr>
            <a:r>
              <a:rPr lang="en-US" altLang="ko-KR" sz="2200" dirty="0"/>
              <a:t>                                 k &gt;= 0, T1, … , Tk </a:t>
            </a:r>
            <a:r>
              <a:rPr lang="ko-KR" altLang="en-US" sz="2200" dirty="0"/>
              <a:t>은 임의 타입</a:t>
            </a:r>
            <a:endParaRPr lang="en-US" altLang="ko-KR" sz="22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sz="2200" dirty="0"/>
              <a:t>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</a:t>
            </a:r>
            <a:r>
              <a:rPr lang="ko-KR" altLang="en-US" sz="2200" dirty="0"/>
              <a:t> 가 </a:t>
            </a:r>
            <a:r>
              <a:rPr lang="en-US" altLang="ko-KR" sz="2200" dirty="0" err="1"/>
              <a:t>i</a:t>
            </a:r>
            <a:r>
              <a:rPr lang="ko-KR" altLang="en-US" sz="2200" dirty="0"/>
              <a:t> 번째 값 인 경우</a:t>
            </a:r>
            <a:r>
              <a:rPr lang="en-US" altLang="ko-KR" sz="2200" dirty="0"/>
              <a:t> ( 1 &lt;= </a:t>
            </a:r>
            <a:r>
              <a:rPr lang="en-US" altLang="ko-KR" sz="2200" dirty="0" err="1"/>
              <a:t>i</a:t>
            </a:r>
            <a:r>
              <a:rPr lang="en-US" altLang="ko-KR" sz="2200" dirty="0"/>
              <a:t> &lt;= k ) , end(X(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)) </a:t>
            </a:r>
            <a:r>
              <a:rPr lang="ko-KR" altLang="en-US" sz="2200" dirty="0"/>
              <a:t>는 </a:t>
            </a:r>
            <a:r>
              <a:rPr lang="en-US" altLang="ko-KR" sz="2200" dirty="0"/>
              <a:t>X(</a:t>
            </a:r>
            <a:r>
              <a:rPr lang="en-US" altLang="ko-KR" sz="2200" dirty="0" err="1"/>
              <a:t>i</a:t>
            </a:r>
            <a:r>
              <a:rPr lang="en-US" altLang="ko-KR" sz="2200" dirty="0"/>
              <a:t>) </a:t>
            </a:r>
            <a:r>
              <a:rPr lang="ko-KR" altLang="en-US" sz="2200" dirty="0"/>
              <a:t>의 </a:t>
            </a:r>
            <a:r>
              <a:rPr lang="en-US" altLang="ko-KR" sz="2200" dirty="0"/>
              <a:t>encoding </a:t>
            </a:r>
            <a:r>
              <a:rPr lang="ko-KR" altLang="en-US" sz="2200" dirty="0"/>
              <a:t>결과</a:t>
            </a:r>
            <a:endParaRPr lang="en-US" altLang="ko-KR" sz="2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1749534" y="2326382"/>
                <a:ext cx="8695522" cy="52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5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5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25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25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5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25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5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25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5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534" y="2326382"/>
                <a:ext cx="8695522" cy="526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007881"/>
              </p:ext>
            </p:extLst>
          </p:nvPr>
        </p:nvGraphicFramePr>
        <p:xfrm>
          <a:off x="695399" y="4832872"/>
          <a:ext cx="11210002" cy="176424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530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695699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20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042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2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""(empty)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863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2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2000" baseline="0" dirty="0" err="1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20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head(X(1)) … head(X(k)) tail(X(1)) … tail(X(i-1)) </a:t>
                      </a:r>
                      <a:r>
                        <a:rPr lang="en-US" altLang="ko-KR" sz="20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2000" b="1" baseline="0" dirty="0" err="1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2000" b="1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까지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2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2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2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695400" y="1851968"/>
                <a:ext cx="1962332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200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sz="2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2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00" y="1851968"/>
                <a:ext cx="1962332" cy="338554"/>
              </a:xfrm>
              <a:prstGeom prst="rect">
                <a:avLst/>
              </a:prstGeom>
              <a:blipFill>
                <a:blip r:embed="rId4"/>
                <a:stretch>
                  <a:fillRect l="-1863" r="-3727" b="-381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0A383-A460-6380-3643-66E9031CA6B6}"/>
                  </a:ext>
                </a:extLst>
              </p:cNvPr>
              <p:cNvSpPr txBox="1"/>
              <p:nvPr/>
            </p:nvSpPr>
            <p:spPr>
              <a:xfrm>
                <a:off x="1185795" y="3227264"/>
                <a:ext cx="99181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ko-KR" sz="2000" i="1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transfer(address to, uint256 value) ➡ X = (address, uint256), k = 2</a:t>
                </a:r>
                <a:br>
                  <a:rPr lang="en-US" altLang="ko-KR" sz="2000" b="0" i="1" dirty="0">
                    <a:solidFill>
                      <a:srgbClr val="00C8EB"/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𝑢𝑖𝑛𝑡</m:t>
                          </m:r>
                          <m:r>
                            <a:rPr lang="en-US" altLang="ko-KR" sz="20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256)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20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𝑒𝑎𝑑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𝑢𝑖𝑛𝑡</m:t>
                          </m:r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256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20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𝑎𝑑𝑑𝑟𝑒𝑠𝑠</m:t>
                          </m:r>
                        </m:e>
                      </m:d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20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𝑢𝑖𝑛𝑡</m:t>
                      </m:r>
                      <m:r>
                        <a:rPr lang="en-US" altLang="ko-KR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256)</m:t>
                      </m:r>
                    </m:oMath>
                  </m:oMathPara>
                </a14:m>
                <a:endParaRPr lang="ko-KR" altLang="en-US" sz="20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20A383-A460-6380-3643-66E9031CA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95" y="3227264"/>
                <a:ext cx="9918100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655931"/>
              </p:ext>
            </p:extLst>
          </p:nvPr>
        </p:nvGraphicFramePr>
        <p:xfrm>
          <a:off x="479425" y="270433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"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latin typeface="Consolas" panose="020B0609020204030204" pitchFamily="49" charset="0"/>
              </a:rPr>
              <a:t>…000000" 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 dirty="0">
                <a:latin typeface="Consolas" panose="020B0609020204030204" pitchFamily="49" charset="0"/>
              </a:rPr>
              <a:t> = 0x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latin typeface="Consolas" panose="020B0609020204030204" pitchFamily="49" charset="0"/>
              </a:rPr>
              <a:t>…000000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8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50874"/>
              </p:ext>
            </p:extLst>
          </p:nvPr>
        </p:nvGraphicFramePr>
        <p:xfrm>
          <a:off x="479425" y="2723768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8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3512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19348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19348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2147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5589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1386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3420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</a:t>
            </a:r>
            <a:br>
              <a:rPr lang="en-US" altLang="ko-KR" dirty="0"/>
            </a:br>
            <a:r>
              <a:rPr lang="en-US" altLang="ko-KR" dirty="0"/>
              <a:t>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800" dirty="0"/>
              <a:t>➡ </a:t>
            </a:r>
            <a:r>
              <a:rPr lang="en-US" altLang="ko-KR" sz="1800" dirty="0">
                <a:latin typeface="Consolas" panose="020B0609020204030204" pitchFamily="49" charset="0"/>
              </a:rPr>
              <a:t>"0x" +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800" dirty="0">
                <a:latin typeface="Consolas" panose="020B0609020204030204" pitchFamily="49" charset="0"/>
              </a:rPr>
              <a:t> +</a:t>
            </a:r>
            <a:br>
              <a:rPr lang="en-US" altLang="ko-KR" sz="1800" dirty="0">
                <a:latin typeface="Consolas" panose="020B0609020204030204" pitchFamily="49" charset="0"/>
              </a:rPr>
            </a:br>
            <a:r>
              <a:rPr lang="ko-KR" altLang="en-US" sz="1800" dirty="0">
                <a:latin typeface="Consolas" panose="020B0609020204030204" pitchFamily="49" charset="0"/>
              </a:rPr>
              <a:t>　</a:t>
            </a:r>
            <a:r>
              <a:rPr lang="en-US" altLang="ko-KR" sz="1800" dirty="0"/>
              <a:t> 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sz="1800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800" dirty="0">
                <a:latin typeface="Consolas" panose="020B0609020204030204" pitchFamily="49" charset="0"/>
              </a:rPr>
              <a:t>0x</a:t>
            </a:r>
            <a:r>
              <a:rPr lang="en-US" altLang="ko-KR" sz="18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8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8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413604"/>
              </p:ext>
            </p:extLst>
          </p:nvPr>
        </p:nvGraphicFramePr>
        <p:xfrm>
          <a:off x="479425" y="2924944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World State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7060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4A9745-E876-C15F-3458-E756950BDD5E}"/>
              </a:ext>
            </a:extLst>
          </p:cNvPr>
          <p:cNvSpPr/>
          <p:nvPr/>
        </p:nvSpPr>
        <p:spPr>
          <a:xfrm>
            <a:off x="8820318" y="1327096"/>
            <a:ext cx="2929315" cy="15860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Gwei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szabo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finney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15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ether(ETH)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18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2" grpId="0" animBg="1"/>
      <p:bldP spid="23" grpId="0" animBg="1"/>
      <p:bldP spid="34" grpId="0" animBg="1"/>
      <p:bldP spid="39" grpId="0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포함하는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84270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386623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 animBg="1"/>
      <p:bldP spid="31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74766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73484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49349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49038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35489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18837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70738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78023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26896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507552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77938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98143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507017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507214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71123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79981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215517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99144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82805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76021E-D023-0785-1194-C92A39116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92696"/>
            <a:ext cx="11683999" cy="5130628"/>
          </a:xfrm>
        </p:spPr>
        <p:txBody>
          <a:bodyPr anchor="ctr" anchorCtr="1">
            <a:normAutofit/>
          </a:bodyPr>
          <a:lstStyle/>
          <a:p>
            <a:pPr indent="0" algn="ctr">
              <a:buNone/>
            </a:pPr>
            <a:r>
              <a:rPr lang="en-US" altLang="ko-KR" sz="8000" b="1" dirty="0"/>
              <a:t>Transaction</a:t>
            </a:r>
            <a:endParaRPr lang="ko-KR" altLang="en-US" sz="8000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0842BA2-DE74-9E7B-A87A-8FC57271B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1817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423837"/>
              </p:ext>
            </p:extLst>
          </p:nvPr>
        </p:nvGraphicFramePr>
        <p:xfrm>
          <a:off x="9685479" y="2645460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312078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2772826" y="3086874"/>
            <a:ext cx="6779558" cy="469640"/>
          </a:xfrm>
          <a:prstGeom prst="bentConnector3">
            <a:avLst>
              <a:gd name="adj1" fmla="val 9394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096000" y="3890893"/>
            <a:ext cx="3456384" cy="289545"/>
          </a:xfrm>
          <a:prstGeom prst="bentConnector3">
            <a:avLst>
              <a:gd name="adj1" fmla="val 88030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6096000" y="3893213"/>
            <a:ext cx="3456384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BA78D05-8BA5-1D75-D644-8ECDF19B590C}"/>
              </a:ext>
            </a:extLst>
          </p:cNvPr>
          <p:cNvSpPr txBox="1"/>
          <p:nvPr/>
        </p:nvSpPr>
        <p:spPr>
          <a:xfrm>
            <a:off x="2506406" y="337184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BEBBF5-AAF6-D026-0A30-5D32C6019601}"/>
              </a:ext>
            </a:extLst>
          </p:cNvPr>
          <p:cNvSpPr txBox="1"/>
          <p:nvPr/>
        </p:nvSpPr>
        <p:spPr>
          <a:xfrm>
            <a:off x="9552384" y="290220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AF769E-5477-CDDE-6CDE-796E03A8385E}"/>
              </a:ext>
            </a:extLst>
          </p:cNvPr>
          <p:cNvSpPr txBox="1"/>
          <p:nvPr/>
        </p:nvSpPr>
        <p:spPr>
          <a:xfrm>
            <a:off x="9552384" y="3708547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8CDA3E-0336-0B30-BAA0-596860D90F53}"/>
              </a:ext>
            </a:extLst>
          </p:cNvPr>
          <p:cNvSpPr txBox="1"/>
          <p:nvPr/>
        </p:nvSpPr>
        <p:spPr>
          <a:xfrm>
            <a:off x="9552384" y="399577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13171"/>
              </p:ext>
            </p:extLst>
          </p:nvPr>
        </p:nvGraphicFramePr>
        <p:xfrm>
          <a:off x="241300" y="657224"/>
          <a:ext cx="11687174" cy="595367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439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773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호출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ABI Encoding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결과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0081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468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ko-KR" altLang="en-US" sz="2200" b="1" dirty="0" err="1"/>
              <a:t>논스</a:t>
            </a:r>
            <a:r>
              <a:rPr lang="en-US" altLang="ko-KR" sz="2200" b="1" dirty="0"/>
              <a:t>(Nonce):</a:t>
            </a:r>
            <a:r>
              <a:rPr lang="en-US" altLang="ko-KR" sz="2200" dirty="0"/>
              <a:t> Account </a:t>
            </a:r>
            <a:r>
              <a:rPr lang="ko-KR" altLang="en-US" sz="2200" dirty="0"/>
              <a:t>가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2200" dirty="0">
              <a:solidFill>
                <a:schemeClr val="bg1">
                  <a:lumMod val="85000"/>
                </a:schemeClr>
              </a:solidFill>
            </a:endParaRPr>
          </a:p>
          <a:p>
            <a:pPr marL="144000">
              <a:lnSpc>
                <a:spcPct val="120000"/>
              </a:lnSpc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marL="144000">
              <a:lnSpc>
                <a:spcPct val="120000"/>
              </a:lnSpc>
            </a:pPr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누락 불가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예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유효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0 ➡ 1 </a:t>
            </a:r>
            <a:r>
              <a:rPr lang="en-US" altLang="ko-KR" dirty="0">
                <a:solidFill>
                  <a:srgbClr val="00D35A"/>
                </a:solidFill>
              </a:rPr>
              <a:t>➡ 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,  </a:t>
            </a:r>
            <a:r>
              <a:rPr lang="ko-KR" altLang="en-US" dirty="0"/>
              <a:t>중복 불가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 ➡ 1 ➡ 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누락 불가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0 ➡ 1 ➡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</a:p>
          <a:p>
            <a:pPr marL="144000">
              <a:lnSpc>
                <a:spcPct val="120000"/>
              </a:lnSpc>
            </a:pPr>
            <a:r>
              <a:rPr lang="ko-KR" altLang="en-US" dirty="0"/>
              <a:t>유효한 트랜잭션 </a:t>
            </a:r>
            <a:r>
              <a:rPr lang="en-US" altLang="ko-KR" dirty="0"/>
              <a:t>Nonce  : 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  <a:p>
            <a:pPr marL="504000" lvl="1">
              <a:lnSpc>
                <a:spcPct val="120000"/>
              </a:lnSpc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B77FE703-9536-FADC-8FFC-11307CEB7AAB}"/>
              </a:ext>
            </a:extLst>
          </p:cNvPr>
          <p:cNvSpPr>
            <a:spLocks noChangeAspect="1"/>
          </p:cNvSpPr>
          <p:nvPr/>
        </p:nvSpPr>
        <p:spPr>
          <a:xfrm>
            <a:off x="4432104" y="2183432"/>
            <a:ext cx="216024" cy="216000"/>
          </a:xfrm>
          <a:prstGeom prst="mathMultiply">
            <a:avLst/>
          </a:prstGeom>
          <a:solidFill>
            <a:srgbClr val="EF296B"/>
          </a:solidFill>
          <a:ln w="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곱하기 기호 7">
            <a:extLst>
              <a:ext uri="{FF2B5EF4-FFF2-40B4-BE49-F238E27FC236}">
                <a16:creationId xmlns:a16="http://schemas.microsoft.com/office/drawing/2014/main" id="{2376CC62-DA3D-2173-C471-561EE689FA96}"/>
              </a:ext>
            </a:extLst>
          </p:cNvPr>
          <p:cNvSpPr/>
          <p:nvPr/>
        </p:nvSpPr>
        <p:spPr>
          <a:xfrm>
            <a:off x="6923808" y="2190576"/>
            <a:ext cx="216024" cy="216024"/>
          </a:xfrm>
          <a:prstGeom prst="mathMultiply">
            <a:avLst/>
          </a:prstGeom>
          <a:solidFill>
            <a:srgbClr val="EF296B"/>
          </a:solidFill>
          <a:ln w="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altLang="ko-KR" sz="2200" dirty="0"/>
              <a:t>Ganache : </a:t>
            </a:r>
            <a:r>
              <a:rPr lang="ko-KR" altLang="en-US" sz="2200" dirty="0"/>
              <a:t>로컬 개발용 이더리움 클라이언트</a:t>
            </a:r>
            <a:r>
              <a:rPr lang="ko-KR" altLang="en-US" dirty="0"/>
              <a:t>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30869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>
                <a:ea typeface="맑은 고딕"/>
              </a:rPr>
              <a:t>트랜잭션 교체 </a:t>
            </a:r>
            <a:r>
              <a:rPr lang="en-US" altLang="ko-KR" dirty="0">
                <a:ea typeface="맑은 고딕"/>
              </a:rPr>
              <a:t>(Price Bump Percentage: 10%)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수정 또는 가속화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ea typeface="맑은 고딕"/>
              </a:rPr>
              <a:t>동일 </a:t>
            </a:r>
            <a:r>
              <a:rPr lang="en-US" altLang="ko-KR" sz="2000" dirty="0">
                <a:ea typeface="맑은 고딕"/>
              </a:rPr>
              <a:t>Nonce, New Gas Price &gt;= Old Gas Price </a:t>
            </a:r>
            <a:r>
              <a:rPr lang="en-US" altLang="ko-KR" sz="2000" dirty="0"/>
              <a:t>× (100% + Price Bump Percentage)</a:t>
            </a:r>
            <a:endParaRPr lang="en-US" altLang="ko-KR" sz="2000" dirty="0">
              <a:ea typeface="맑은 고딕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취소</a:t>
            </a:r>
            <a:r>
              <a:rPr lang="en-US" altLang="ko-KR" sz="2200" dirty="0">
                <a:ea typeface="맑은 고딕"/>
              </a:rPr>
              <a:t> (Cancel)  : 0 ETH</a:t>
            </a:r>
            <a:r>
              <a:rPr lang="ko-KR" altLang="en-US" sz="2200" dirty="0">
                <a:ea typeface="맑은 고딕"/>
              </a:rPr>
              <a:t>를 본인에게 전송하는 수정 트랜잭션 제출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ko-KR" altLang="en-US" sz="2000" dirty="0">
                <a:ea typeface="맑은 고딕"/>
              </a:rPr>
              <a:t>기본 트랜잭션 </a:t>
            </a:r>
            <a:r>
              <a:rPr lang="en-US" altLang="ko-KR" sz="2000" dirty="0">
                <a:ea typeface="맑은 고딕"/>
              </a:rPr>
              <a:t>Fee</a:t>
            </a:r>
            <a:r>
              <a:rPr lang="ko-KR" altLang="en-US" sz="2000" dirty="0">
                <a:ea typeface="맑은 고딕"/>
              </a:rPr>
              <a:t> 소모 </a:t>
            </a:r>
            <a:r>
              <a:rPr lang="en-US" altLang="ko-KR" sz="2000" dirty="0">
                <a:ea typeface="맑은 고딕"/>
              </a:rPr>
              <a:t>➡  21000 gas </a:t>
            </a:r>
            <a:r>
              <a:rPr lang="en-US" altLang="ko-KR" sz="2000" dirty="0"/>
              <a:t>× New</a:t>
            </a:r>
            <a:r>
              <a:rPr lang="ko-KR" altLang="en-US" sz="2000" dirty="0"/>
              <a:t> </a:t>
            </a:r>
            <a:r>
              <a:rPr lang="en-US" altLang="ko-KR" sz="2000" dirty="0"/>
              <a:t>Gas</a:t>
            </a:r>
            <a:r>
              <a:rPr lang="ko-KR" altLang="en-US" sz="2000" dirty="0"/>
              <a:t> </a:t>
            </a:r>
            <a:r>
              <a:rPr lang="en-US" altLang="ko-KR" sz="2000" dirty="0"/>
              <a:t>Price</a:t>
            </a:r>
          </a:p>
          <a:p>
            <a:pPr>
              <a:lnSpc>
                <a:spcPct val="120000"/>
              </a:lnSpc>
            </a:pPr>
            <a:r>
              <a:rPr lang="ko-KR" altLang="en-US" sz="2200" dirty="0">
                <a:ea typeface="맑은 고딕"/>
              </a:rPr>
              <a:t>현재 </a:t>
            </a:r>
            <a:r>
              <a:rPr lang="en-US" altLang="ko-KR" sz="2200" dirty="0">
                <a:ea typeface="맑은 고딕"/>
              </a:rPr>
              <a:t>nonce</a:t>
            </a:r>
            <a:r>
              <a:rPr lang="ko-KR" altLang="en-US" sz="2200" dirty="0">
                <a:ea typeface="맑은 고딕"/>
              </a:rPr>
              <a:t> 조회</a:t>
            </a:r>
            <a:endParaRPr lang="en-US" altLang="ko-KR" sz="2200" dirty="0">
              <a:ea typeface="맑은 고딕"/>
            </a:endParaRP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ea typeface="맑은 고딕"/>
              </a:rPr>
              <a:t>JSON-RPC : </a:t>
            </a:r>
            <a:r>
              <a:rPr lang="en-US" altLang="ko-KR" sz="2000" dirty="0" err="1">
                <a:ea typeface="맑은 고딕"/>
              </a:rPr>
              <a:t>eth_getTransactionCount</a:t>
            </a:r>
            <a:r>
              <a:rPr lang="en-US" altLang="ko-KR" sz="2000" dirty="0">
                <a:ea typeface="맑은 고딕"/>
              </a:rPr>
              <a:t>(address, quantity)</a:t>
            </a:r>
          </a:p>
          <a:p>
            <a:pPr lvl="1">
              <a:lnSpc>
                <a:spcPct val="120000"/>
              </a:lnSpc>
            </a:pPr>
            <a:r>
              <a:rPr lang="en-US" altLang="ko-KR" sz="2000" dirty="0">
                <a:ea typeface="맑은 고딕"/>
              </a:rPr>
              <a:t>web3js : web3.eth.getTransactionCount(address [, </a:t>
            </a:r>
            <a:r>
              <a:rPr lang="en-US" altLang="ko-KR" sz="2000" dirty="0" err="1">
                <a:ea typeface="맑은 고딕"/>
              </a:rPr>
              <a:t>defaultBlock</a:t>
            </a:r>
            <a:r>
              <a:rPr lang="en-US" altLang="ko-KR" sz="2000" dirty="0">
                <a:ea typeface="맑은 고딕"/>
              </a:rPr>
              <a:t>] [, callback 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1747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Legacy Transaction (Frontier)</a:t>
            </a:r>
          </a:p>
          <a:p>
            <a:pPr lvl="1"/>
            <a:r>
              <a:rPr lang="en-US" altLang="ko-KR" sz="2000" dirty="0"/>
              <a:t>Hash for sign : keccak-256 (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</a:t>
            </a:r>
            <a:r>
              <a:rPr lang="en-US" altLang="ko-KR" sz="2000" b="1" dirty="0">
                <a:solidFill>
                  <a:srgbClr val="DBAC7D"/>
                </a:solidFill>
              </a:rPr>
              <a:t>0x</a:t>
            </a:r>
            <a:r>
              <a:rPr lang="en-US" altLang="ko-KR" sz="2000" dirty="0"/>
              <a:t>, 0x, 0x ] )</a:t>
            </a:r>
          </a:p>
          <a:p>
            <a:pPr lvl="1"/>
            <a:r>
              <a:rPr lang="en-US" altLang="ko-KR" sz="2000" dirty="0"/>
              <a:t>v : </a:t>
            </a:r>
            <a:r>
              <a:rPr lang="en-US" altLang="ko-KR" sz="2000" dirty="0" err="1"/>
              <a:t>signatureYParity</a:t>
            </a:r>
            <a:r>
              <a:rPr lang="en-US" altLang="ko-KR" sz="2000" dirty="0"/>
              <a:t> (0:</a:t>
            </a:r>
            <a:r>
              <a:rPr lang="ko-KR" altLang="en-US" sz="2000" dirty="0"/>
              <a:t>짝수</a:t>
            </a:r>
            <a:r>
              <a:rPr lang="en-US" altLang="ko-KR" sz="2000" dirty="0"/>
              <a:t> or 1:</a:t>
            </a:r>
            <a:r>
              <a:rPr lang="ko-KR" altLang="en-US" sz="2000" dirty="0"/>
              <a:t>홀수</a:t>
            </a:r>
            <a:r>
              <a:rPr lang="en-US" altLang="ko-KR" sz="2000" dirty="0"/>
              <a:t>)  </a:t>
            </a:r>
            <a:r>
              <a:rPr lang="en-US" altLang="ko-KR" sz="2000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sz="2000" dirty="0"/>
              <a:t>Signed Tx :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v, r, s ]</a:t>
            </a:r>
          </a:p>
          <a:p>
            <a:pPr lvl="1"/>
            <a:r>
              <a:rPr lang="en-US" altLang="ko-KR" sz="2000" dirty="0"/>
              <a:t>Replay attack </a:t>
            </a:r>
            <a:r>
              <a:rPr lang="ko-KR" altLang="en-US" sz="2000" dirty="0"/>
              <a:t>가능 </a:t>
            </a:r>
            <a:r>
              <a:rPr lang="en-US" altLang="ko-KR" sz="2000" dirty="0"/>
              <a:t>(</a:t>
            </a:r>
            <a:r>
              <a:rPr lang="ko-KR" altLang="en-US" sz="2000" dirty="0"/>
              <a:t>트랜잭션 정보로 </a:t>
            </a:r>
            <a:r>
              <a:rPr lang="en-US" altLang="ko-KR" sz="2000" dirty="0"/>
              <a:t>Chain </a:t>
            </a:r>
            <a:r>
              <a:rPr lang="ko-KR" altLang="en-US" sz="2000" dirty="0"/>
              <a:t>구분 불가능</a:t>
            </a:r>
            <a:r>
              <a:rPr lang="en-US" altLang="ko-KR" sz="2000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87493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874936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4161788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4161788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498798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498798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779316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/>
              <a:t>EIP-155 : Simple replay attack protection (Spurious Dragon, 2016-11-22)</a:t>
            </a:r>
          </a:p>
          <a:p>
            <a:pPr lvl="1"/>
            <a:r>
              <a:rPr lang="en-US" altLang="ko-KR" sz="2000" dirty="0"/>
              <a:t>Hash for sign :  keccak-256 (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</a:t>
            </a:r>
            <a:r>
              <a:rPr lang="en-US" altLang="ko-KR" sz="2000" b="1" dirty="0" err="1">
                <a:solidFill>
                  <a:srgbClr val="00C8EB"/>
                </a:solidFill>
              </a:rPr>
              <a:t>chainId</a:t>
            </a:r>
            <a:r>
              <a:rPr lang="en-US" altLang="ko-KR" sz="2000" dirty="0"/>
              <a:t>, 0x, 0x ] )</a:t>
            </a:r>
          </a:p>
          <a:p>
            <a:pPr lvl="1"/>
            <a:r>
              <a:rPr lang="en-US" altLang="ko-KR" sz="2000" dirty="0"/>
              <a:t>v : </a:t>
            </a:r>
            <a:r>
              <a:rPr lang="en-US" altLang="ko-KR" sz="2000" dirty="0" err="1"/>
              <a:t>signatureYParity</a:t>
            </a:r>
            <a:r>
              <a:rPr lang="en-US" altLang="ko-KR" sz="2000" dirty="0"/>
              <a:t> (0 or 1) </a:t>
            </a:r>
            <a:r>
              <a:rPr lang="en-US" altLang="ko-KR" sz="2000" b="1" dirty="0">
                <a:solidFill>
                  <a:srgbClr val="00C8EB"/>
                </a:solidFill>
              </a:rPr>
              <a:t>+ (</a:t>
            </a:r>
            <a:r>
              <a:rPr lang="en-US" altLang="ko-KR" sz="2000" b="1" dirty="0" err="1">
                <a:solidFill>
                  <a:srgbClr val="00C8EB"/>
                </a:solidFill>
              </a:rPr>
              <a:t>chainId</a:t>
            </a:r>
            <a:r>
              <a:rPr lang="en-US" altLang="ko-KR" sz="2000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sz="2000" dirty="0"/>
              <a:t>Signed Tx : RLP [ nonce, </a:t>
            </a:r>
            <a:r>
              <a:rPr lang="en-US" altLang="ko-KR" sz="2000" dirty="0" err="1"/>
              <a:t>gasPrice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31" y="1355516"/>
            <a:ext cx="5668249" cy="4910185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2559080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  <a:stCxn id="14" idx="1"/>
            <a:endCxn id="4" idx="0"/>
          </p:cNvCxnSpPr>
          <p:nvPr/>
        </p:nvCxnSpPr>
        <p:spPr>
          <a:xfrm rot="10800000" flipV="1">
            <a:off x="3795816" y="2999734"/>
            <a:ext cx="2465245" cy="297730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C5A14E-F294-8008-58CA-06495E90B354}"/>
              </a:ext>
            </a:extLst>
          </p:cNvPr>
          <p:cNvSpPr txBox="1"/>
          <p:nvPr/>
        </p:nvSpPr>
        <p:spPr>
          <a:xfrm>
            <a:off x="3662605" y="5977042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872A9E-7824-E33D-736F-E0248E203389}"/>
              </a:ext>
            </a:extLst>
          </p:cNvPr>
          <p:cNvSpPr txBox="1"/>
          <p:nvPr/>
        </p:nvSpPr>
        <p:spPr>
          <a:xfrm>
            <a:off x="6261060" y="2815068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4CD5DE-DDB7-17CF-87DF-0329151D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/>
          <a:lstStyle/>
          <a:p>
            <a:pPr indent="0">
              <a:buNone/>
            </a:pPr>
            <a:r>
              <a:rPr lang="en-US" altLang="ko-KR" sz="2200" dirty="0"/>
              <a:t>EIP</a:t>
            </a:r>
            <a:r>
              <a:rPr lang="ko-KR" altLang="en-US" sz="2200" dirty="0"/>
              <a:t> </a:t>
            </a:r>
            <a:r>
              <a:rPr lang="en-US" altLang="ko-KR" sz="2200" dirty="0"/>
              <a:t>2929 : Gas cost increases for state access opcodes (Berlin, 2021-04-15)</a:t>
            </a:r>
          </a:p>
          <a:p>
            <a:r>
              <a:rPr lang="en-US" altLang="ko-KR" dirty="0"/>
              <a:t>SLOAD, *CALL, BALANCE, EXT* </a:t>
            </a:r>
            <a:r>
              <a:rPr lang="ko-KR" altLang="en-US" dirty="0"/>
              <a:t>및 </a:t>
            </a:r>
            <a:r>
              <a:rPr lang="en-US" altLang="ko-KR" dirty="0"/>
              <a:t>SELFDESRUCT </a:t>
            </a:r>
            <a:r>
              <a:rPr lang="ko-KR" altLang="en-US" dirty="0"/>
              <a:t>의 </a:t>
            </a:r>
            <a:r>
              <a:rPr lang="en-US" altLang="ko-KR" dirty="0"/>
              <a:t>Ga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이미 접근한 주소 및 스토리지 슬롯은 비용을 적게 소모</a:t>
            </a:r>
            <a:endParaRPr lang="en-US" altLang="ko-KR" dirty="0"/>
          </a:p>
          <a:p>
            <a:pPr lvl="1"/>
            <a:r>
              <a:rPr lang="en-US" altLang="ko-KR" dirty="0"/>
              <a:t>precompiled</a:t>
            </a:r>
            <a:r>
              <a:rPr lang="ko-KR" altLang="en-US" dirty="0"/>
              <a:t>된 코드는 비용을 적게 소모</a:t>
            </a:r>
            <a:endParaRPr lang="en-US" altLang="ko-KR" dirty="0"/>
          </a:p>
          <a:p>
            <a:r>
              <a:rPr lang="en-US" altLang="ko-KR" dirty="0"/>
              <a:t>EIP-2929 </a:t>
            </a:r>
            <a:r>
              <a:rPr lang="ko-KR" altLang="en-US" dirty="0"/>
              <a:t>이전</a:t>
            </a:r>
            <a:endParaRPr lang="en-US" altLang="ko-KR" dirty="0"/>
          </a:p>
          <a:p>
            <a:pPr lvl="1"/>
            <a:r>
              <a:rPr lang="en-US" altLang="ko-KR" dirty="0"/>
              <a:t>SLOAD : 800 Gas</a:t>
            </a:r>
          </a:p>
          <a:p>
            <a:pPr lvl="1"/>
            <a:r>
              <a:rPr lang="en-US" altLang="ko-KR" dirty="0"/>
              <a:t>SSLOAD</a:t>
            </a:r>
          </a:p>
          <a:p>
            <a:pPr lvl="2"/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20000 Gas</a:t>
            </a:r>
            <a:r>
              <a:rPr lang="ko-KR" altLang="en-US" dirty="0"/>
              <a:t> </a:t>
            </a:r>
            <a:r>
              <a:rPr lang="en-US" altLang="ko-KR" dirty="0"/>
              <a:t>(0</a:t>
            </a:r>
            <a:r>
              <a:rPr lang="ko-KR" altLang="en-US" dirty="0"/>
              <a:t> </a:t>
            </a:r>
            <a:r>
              <a:rPr lang="en-US" altLang="ko-KR" dirty="0"/>
              <a:t>-&gt; value)</a:t>
            </a:r>
          </a:p>
          <a:p>
            <a:pPr lvl="2"/>
            <a:r>
              <a:rPr lang="en-US" altLang="ko-KR" dirty="0"/>
              <a:t>Update : 5000 Gas (value -&gt; value')</a:t>
            </a:r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en-US" altLang="ko-KR" dirty="0"/>
              <a:t>Update </a:t>
            </a:r>
            <a:r>
              <a:rPr lang="ko-KR" altLang="en-US" dirty="0"/>
              <a:t>되는 경우 </a:t>
            </a:r>
            <a:r>
              <a:rPr lang="en-US" altLang="ko-KR" dirty="0"/>
              <a:t>Refund</a:t>
            </a:r>
          </a:p>
          <a:p>
            <a:r>
              <a:rPr lang="en-US" altLang="ko-KR" dirty="0"/>
              <a:t>EIP-2929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/>
              <a:t>SLOAD: </a:t>
            </a:r>
            <a:r>
              <a:rPr lang="ko-KR" altLang="en-US" dirty="0"/>
              <a:t>최초 접근</a:t>
            </a:r>
            <a:r>
              <a:rPr lang="en-US" altLang="ko-KR" dirty="0"/>
              <a:t>: 2100 Gas, </a:t>
            </a:r>
            <a:r>
              <a:rPr lang="ko-KR" altLang="en-US" dirty="0"/>
              <a:t>이후 </a:t>
            </a:r>
            <a:r>
              <a:rPr lang="en-US" altLang="ko-KR" dirty="0"/>
              <a:t>: 800 Gas</a:t>
            </a:r>
          </a:p>
          <a:p>
            <a:pPr lvl="1"/>
            <a:r>
              <a:rPr lang="en-US" altLang="ko-KR" dirty="0"/>
              <a:t>SSLOAD</a:t>
            </a:r>
          </a:p>
          <a:p>
            <a:pPr lvl="2"/>
            <a:r>
              <a:rPr lang="en-US" altLang="ko-KR" dirty="0"/>
              <a:t>Add (0 -&gt; 1) : </a:t>
            </a:r>
            <a:r>
              <a:rPr lang="ko-KR" altLang="en-US" dirty="0"/>
              <a:t>최초 접근 </a:t>
            </a:r>
            <a:r>
              <a:rPr lang="en-US" altLang="ko-KR" dirty="0"/>
              <a:t>: 22100, </a:t>
            </a:r>
            <a:r>
              <a:rPr lang="ko-KR" altLang="en-US" dirty="0"/>
              <a:t>이후 </a:t>
            </a:r>
            <a:r>
              <a:rPr lang="en-US" altLang="ko-KR" dirty="0"/>
              <a:t>: 20000</a:t>
            </a:r>
          </a:p>
          <a:p>
            <a:pPr lvl="2"/>
            <a:r>
              <a:rPr lang="en-US" altLang="ko-KR" dirty="0"/>
              <a:t>Update : </a:t>
            </a:r>
            <a:r>
              <a:rPr lang="ko-KR" altLang="en-US" dirty="0"/>
              <a:t>최초 접근 </a:t>
            </a:r>
            <a:r>
              <a:rPr lang="en-US" altLang="ko-KR" dirty="0"/>
              <a:t>: 5000, </a:t>
            </a:r>
            <a:r>
              <a:rPr lang="ko-KR" altLang="en-US" dirty="0"/>
              <a:t>이후</a:t>
            </a:r>
            <a:r>
              <a:rPr lang="en-US" altLang="ko-KR" dirty="0"/>
              <a:t>: 2900</a:t>
            </a:r>
          </a:p>
          <a:p>
            <a:pPr lvl="1"/>
            <a:r>
              <a:rPr lang="en-US" altLang="ko-KR" dirty="0"/>
              <a:t>*Call, BALANCE, EXT* : 2600 Gas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24380F5-76C6-3CC7-37D8-0DDFEBA78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[ EIP 2929 ]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434B27B-22EE-5360-2194-E9E1EAFBA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96087"/>
              </p:ext>
            </p:extLst>
          </p:nvPr>
        </p:nvGraphicFramePr>
        <p:xfrm>
          <a:off x="5663952" y="1916113"/>
          <a:ext cx="730599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83233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621538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20854284"/>
                    </a:ext>
                  </a:extLst>
                </a:gridCol>
                <a:gridCol w="1209993">
                  <a:extLst>
                    <a:ext uri="{9D8B030D-6E8A-4147-A177-3AD203B41FA5}">
                      <a16:colId xmlns:a16="http://schemas.microsoft.com/office/drawing/2014/main" val="7123286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OpCode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Before Berlin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After Berlin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06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Not accessed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Accessed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878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SLOAD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902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SSTORE (Add)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368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SSTORE (Update)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627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850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19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72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48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560027-F213-8B05-C22E-F010176CE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COLD_SLOAD_COST : 2100</a:t>
            </a:r>
          </a:p>
          <a:p>
            <a:r>
              <a:rPr lang="en-US" altLang="ko-KR" dirty="0"/>
              <a:t>CLOD_ACCOUNT_ACCESS_COST : 2600</a:t>
            </a:r>
          </a:p>
          <a:p>
            <a:r>
              <a:rPr lang="en-US" altLang="ko-KR" dirty="0"/>
              <a:t>WARM_STORAGE_READ_COST : 100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33F7D21-1F91-664E-8AD1-5145327C4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111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32450</TotalTime>
  <Words>41115</Words>
  <Application>Microsoft Office PowerPoint</Application>
  <PresentationFormat>와이드스크린</PresentationFormat>
  <Paragraphs>4750</Paragraphs>
  <Slides>181</Slides>
  <Notes>96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181</vt:i4>
      </vt:variant>
    </vt:vector>
  </HeadingPairs>
  <TitlesOfParts>
    <vt:vector size="202" baseType="lpstr">
      <vt:lpstr>Apple SD Gothic Neo</vt:lpstr>
      <vt:lpstr>-apple-system</vt:lpstr>
      <vt:lpstr>Arials</vt:lpstr>
      <vt:lpstr>Bitstream Vera Sans Mono</vt:lpstr>
      <vt:lpstr>charter</vt:lpstr>
      <vt:lpstr>inherit</vt:lpstr>
      <vt:lpstr>Nanum Gothic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이더리움 JSON-RPC ]</vt:lpstr>
      <vt:lpstr>개발 환경 [ 이더리움 JSON-RPC ]</vt:lpstr>
      <vt:lpstr>개발 환경 [ 이더리움 JSON-RPC ]</vt:lpstr>
      <vt:lpstr>개발 환경 [ web3js for dApp]</vt:lpstr>
      <vt:lpstr>개발 환경 [ Metamask ]</vt:lpstr>
      <vt:lpstr>개발 환경 [ dApp Environment ] 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암호학 [ 해시(Hash) 함수 ]</vt:lpstr>
      <vt:lpstr>암호학 [ 해시(Hash) 함수 ]</vt:lpstr>
      <vt:lpstr>해시(Hash) 함수</vt:lpstr>
      <vt:lpstr>해시(Hash) 함수</vt:lpstr>
      <vt:lpstr>ECC [ 타원곡선 (Elliptic Curve) ]</vt:lpstr>
      <vt:lpstr>ECC [ 타원곡선 (Elliptic Curve) ]</vt:lpstr>
      <vt:lpstr>타원곡선 (Elliptic Curve) [ Elliptic Curve Domain Parameter ]</vt:lpstr>
      <vt:lpstr>타원곡선 (Elliptic Curve) [ secp256k1 ]</vt:lpstr>
      <vt:lpstr>타원곡선 (Elliptic Curve) [ Public Key Serialize ]</vt:lpstr>
      <vt:lpstr>전자 서명 (Digital Signature)</vt:lpstr>
      <vt:lpstr>전자 서명 [ ECDSA (Elliptic Curve Digital Signature Algorithm, 타원 곡선 전자 서명 알고리즘) ]</vt:lpstr>
      <vt:lpstr>전자서명 [ ECDSA - 서명(Signing) 및 검증(Verifying) ]</vt:lpstr>
      <vt:lpstr>전자서명 [ ECDSA - 공개키 복구 (The Public K0ey Recovery) ]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Transaction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 (Message)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Transaction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 유형 [ Typed Transaction Envelope ]</vt:lpstr>
      <vt:lpstr>트랜잭션 Legacy</vt:lpstr>
      <vt:lpstr>트랜잭션 [ Nonce ]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트랜잭션 Type 1 [ DoS(Denial of Service ) Attack ] </vt:lpstr>
      <vt:lpstr>트랜잭션 Type 1 [ OpCode Gas Cost Hardfork ]</vt:lpstr>
      <vt:lpstr>트랜잭션 Type 1 [ EIP 2929 ]</vt:lpstr>
      <vt:lpstr>PowerPoint 프레젠테이션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EIP-1559 [ Base Fee }</vt:lpstr>
      <vt:lpstr>EIP-1559 [ Base Fee ]</vt:lpstr>
      <vt:lpstr>EIP-1559 [ Base Fee ]</vt:lpstr>
      <vt:lpstr>EIP-1559 [ Base Fee ]</vt:lpstr>
      <vt:lpstr>PowerPoint 프레젠테이션</vt:lpstr>
      <vt:lpstr>PowerPoint 프레젠테이션</vt:lpstr>
      <vt:lpstr>트랜잭션 생성</vt:lpstr>
      <vt:lpstr>트랜잭션 생성 [ Legacy ]</vt:lpstr>
      <vt:lpstr>트랜잭션 생성 [ Legacy EIP-155 ]</vt:lpstr>
      <vt:lpstr>트랜잭션 생성 [ Type 1 ]</vt:lpstr>
      <vt:lpstr>트랜잭션 생성 [ Type 2 ]</vt:lpstr>
      <vt:lpstr>Validation Transaction</vt:lpstr>
      <vt:lpstr>Transaction Flow</vt:lpstr>
      <vt:lpstr>Gas Price, Max Fee, Max Priority Fee, Intrinsic Gas</vt:lpstr>
      <vt:lpstr>Validate Transaction &amp; Add to Pool</vt:lpstr>
      <vt:lpstr>트랜잭션 Set Gas [ transaction_args.ToMessage() ]</vt:lpstr>
      <vt:lpstr>트랜잭션 IntrinsicGas [ state_transition.IntrinsicGas () ]</vt:lpstr>
      <vt:lpstr>트랜잭션 Add [ tx_pool.add() ]</vt:lpstr>
      <vt:lpstr>트랜잭션 Validate [ tx_pool.validateTx () ]</vt:lpstr>
      <vt:lpstr>Receipt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 Filter [ bloom9 ]</vt:lpstr>
      <vt:lpstr>Block</vt:lpstr>
      <vt:lpstr>블록 (Block)</vt:lpstr>
      <vt:lpstr>Block</vt:lpstr>
      <vt:lpstr>Block Header</vt:lpstr>
      <vt:lpstr>Block Hash, Uncles Hash</vt:lpstr>
      <vt:lpstr>Beneficiary (Coinbase), Uncle Headers, UnclesHash</vt:lpstr>
      <vt:lpstr>Uncle Selection</vt:lpstr>
      <vt:lpstr>Beneficiary (Coinbase), Uncle Reward, Transaction Gas Tip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Difficulty</vt:lpstr>
      <vt:lpstr>Difficulty</vt:lpstr>
      <vt:lpstr>MixHash, Nonce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  <vt:lpstr>EIP-1559 [ Block Size ]</vt:lpstr>
      <vt:lpstr>EIP-1559 [ Block Size ]</vt:lpstr>
      <vt:lpstr>PowerPoint 프레젠테이션</vt:lpstr>
      <vt:lpstr>PowerPoint 프레젠테이션</vt:lpstr>
      <vt:lpstr>Transaction Request</vt:lpstr>
      <vt:lpstr>Transaction Flow</vt:lpstr>
      <vt:lpstr>Block Mining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4908</cp:revision>
  <cp:lastPrinted>2022-05-12T11:26:33Z</cp:lastPrinted>
  <dcterms:created xsi:type="dcterms:W3CDTF">2022-04-18T06:24:13Z</dcterms:created>
  <dcterms:modified xsi:type="dcterms:W3CDTF">2022-05-19T04:33:28Z</dcterms:modified>
</cp:coreProperties>
</file>